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3"/>
    <p:sldMasterId id="21474837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Thin"/>
      <p:regular r:id="rId53"/>
      <p:bold r:id="rId54"/>
      <p:italic r:id="rId55"/>
      <p:boldItalic r:id="rId56"/>
    </p:embeddedFont>
    <p:embeddedFont>
      <p:font typeface="Roboto Medium"/>
      <p:regular r:id="rId57"/>
      <p:bold r:id="rId58"/>
      <p:italic r:id="rId59"/>
      <p:boldItalic r:id="rId60"/>
    </p:embeddedFont>
    <p:embeddedFont>
      <p:font typeface="Roboto"/>
      <p:regular r:id="rId61"/>
      <p:bold r:id="rId62"/>
      <p:italic r:id="rId63"/>
      <p:boldItalic r:id="rId64"/>
    </p:embeddedFont>
    <p:embeddedFont>
      <p:font typeface="Roboto Light"/>
      <p:regular r:id="rId65"/>
      <p:bold r:id="rId66"/>
      <p:italic r:id="rId67"/>
      <p:boldItalic r:id="rId68"/>
    </p:embeddedFont>
    <p:embeddedFont>
      <p:font typeface="Roboto Mono"/>
      <p:regular r:id="rId69"/>
      <p:bold r:id="rId70"/>
      <p:italic r:id="rId71"/>
      <p:boldItalic r:id="rId72"/>
    </p:embeddedFont>
    <p:embeddedFont>
      <p:font typeface="Oswald"/>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swald-regular.fntdata"/><Relationship Id="rId72" Type="http://schemas.openxmlformats.org/officeDocument/2006/relationships/font" Target="fonts/RobotoMono-boldItalic.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Oswald-bold.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Mono-italic.fntdata"/><Relationship Id="rId70" Type="http://schemas.openxmlformats.org/officeDocument/2006/relationships/font" Target="fonts/RobotoMon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RobotoLight-bold.fntdata"/><Relationship Id="rId21" Type="http://schemas.openxmlformats.org/officeDocument/2006/relationships/slide" Target="slides/slide16.xml"/><Relationship Id="rId65" Type="http://schemas.openxmlformats.org/officeDocument/2006/relationships/font" Target="fonts/RobotoLight-regular.fntdata"/><Relationship Id="rId24" Type="http://schemas.openxmlformats.org/officeDocument/2006/relationships/slide" Target="slides/slide19.xml"/><Relationship Id="rId68" Type="http://schemas.openxmlformats.org/officeDocument/2006/relationships/font" Target="fonts/RobotoLight-boldItalic.fntdata"/><Relationship Id="rId23" Type="http://schemas.openxmlformats.org/officeDocument/2006/relationships/slide" Target="slides/slide18.xml"/><Relationship Id="rId67" Type="http://schemas.openxmlformats.org/officeDocument/2006/relationships/font" Target="fonts/RobotoLight-italic.fntdata"/><Relationship Id="rId60" Type="http://schemas.openxmlformats.org/officeDocument/2006/relationships/font" Target="fonts/RobotoMedium-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Thin-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Thin-italic.fntdata"/><Relationship Id="rId10" Type="http://schemas.openxmlformats.org/officeDocument/2006/relationships/slide" Target="slides/slide5.xml"/><Relationship Id="rId54" Type="http://schemas.openxmlformats.org/officeDocument/2006/relationships/font" Target="fonts/RobotoThin-bold.fntdata"/><Relationship Id="rId13" Type="http://schemas.openxmlformats.org/officeDocument/2006/relationships/slide" Target="slides/slide8.xml"/><Relationship Id="rId57" Type="http://schemas.openxmlformats.org/officeDocument/2006/relationships/font" Target="fonts/RobotoMedium-regular.fntdata"/><Relationship Id="rId12" Type="http://schemas.openxmlformats.org/officeDocument/2006/relationships/slide" Target="slides/slide7.xml"/><Relationship Id="rId56" Type="http://schemas.openxmlformats.org/officeDocument/2006/relationships/font" Target="fonts/RobotoThin-boldItalic.fntdata"/><Relationship Id="rId15" Type="http://schemas.openxmlformats.org/officeDocument/2006/relationships/slide" Target="slides/slide10.xml"/><Relationship Id="rId59" Type="http://schemas.openxmlformats.org/officeDocument/2006/relationships/font" Target="fonts/RobotoMedium-italic.fntdata"/><Relationship Id="rId14" Type="http://schemas.openxmlformats.org/officeDocument/2006/relationships/slide" Target="slides/slide9.xml"/><Relationship Id="rId58" Type="http://schemas.openxmlformats.org/officeDocument/2006/relationships/font" Target="fonts/Roboto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1636217-Check-On-Off"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1" name="Shape 2141"/>
        <p:cNvGrpSpPr/>
        <p:nvPr/>
      </p:nvGrpSpPr>
      <p:grpSpPr>
        <a:xfrm>
          <a:off x="0" y="0"/>
          <a:ext cx="0" cy="0"/>
          <a:chOff x="0" y="0"/>
          <a:chExt cx="0" cy="0"/>
        </a:xfrm>
      </p:grpSpPr>
      <p:sp>
        <p:nvSpPr>
          <p:cNvPr id="2142" name="Google Shape;2142;g5a4750a4ed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5a4750a4ed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1" name="Shape 2151"/>
        <p:cNvGrpSpPr/>
        <p:nvPr/>
      </p:nvGrpSpPr>
      <p:grpSpPr>
        <a:xfrm>
          <a:off x="0" y="0"/>
          <a:ext cx="0" cy="0"/>
          <a:chOff x="0" y="0"/>
          <a:chExt cx="0" cy="0"/>
        </a:xfrm>
      </p:grpSpPr>
      <p:sp>
        <p:nvSpPr>
          <p:cNvPr id="2152" name="Google Shape;2152;g5a4750a4e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5a4750a4e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9" name="Shape 2159"/>
        <p:cNvGrpSpPr/>
        <p:nvPr/>
      </p:nvGrpSpPr>
      <p:grpSpPr>
        <a:xfrm>
          <a:off x="0" y="0"/>
          <a:ext cx="0" cy="0"/>
          <a:chOff x="0" y="0"/>
          <a:chExt cx="0" cy="0"/>
        </a:xfrm>
      </p:grpSpPr>
      <p:sp>
        <p:nvSpPr>
          <p:cNvPr id="2160" name="Google Shape;2160;g5a4750a4e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5a4750a4e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5a4750a4e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5a4750a4e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0" name="Shape 2180"/>
        <p:cNvGrpSpPr/>
        <p:nvPr/>
      </p:nvGrpSpPr>
      <p:grpSpPr>
        <a:xfrm>
          <a:off x="0" y="0"/>
          <a:ext cx="0" cy="0"/>
          <a:chOff x="0" y="0"/>
          <a:chExt cx="0" cy="0"/>
        </a:xfrm>
      </p:grpSpPr>
      <p:sp>
        <p:nvSpPr>
          <p:cNvPr id="2181" name="Google Shape;2181;g5a4750a4e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5a4750a4e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8" name="Shape 2188"/>
        <p:cNvGrpSpPr/>
        <p:nvPr/>
      </p:nvGrpSpPr>
      <p:grpSpPr>
        <a:xfrm>
          <a:off x="0" y="0"/>
          <a:ext cx="0" cy="0"/>
          <a:chOff x="0" y="0"/>
          <a:chExt cx="0" cy="0"/>
        </a:xfrm>
      </p:grpSpPr>
      <p:sp>
        <p:nvSpPr>
          <p:cNvPr id="2189" name="Google Shape;2189;g5a4750a4e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5a4750a4e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5" name="Shape 2195"/>
        <p:cNvGrpSpPr/>
        <p:nvPr/>
      </p:nvGrpSpPr>
      <p:grpSpPr>
        <a:xfrm>
          <a:off x="0" y="0"/>
          <a:ext cx="0" cy="0"/>
          <a:chOff x="0" y="0"/>
          <a:chExt cx="0" cy="0"/>
        </a:xfrm>
      </p:grpSpPr>
      <p:sp>
        <p:nvSpPr>
          <p:cNvPr id="2196" name="Google Shape;2196;g6cad9666c5_0_2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6cad9666c5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5" name="Shape 2205"/>
        <p:cNvGrpSpPr/>
        <p:nvPr/>
      </p:nvGrpSpPr>
      <p:grpSpPr>
        <a:xfrm>
          <a:off x="0" y="0"/>
          <a:ext cx="0" cy="0"/>
          <a:chOff x="0" y="0"/>
          <a:chExt cx="0" cy="0"/>
        </a:xfrm>
      </p:grpSpPr>
      <p:sp>
        <p:nvSpPr>
          <p:cNvPr id="2206" name="Google Shape;2206;g6cad9666c5_0_2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6cad9666c5_0_2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Google Shape;2216;g6cad9666c5_0_2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6cad9666c5_0_2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6" name="Shape 2226"/>
        <p:cNvGrpSpPr/>
        <p:nvPr/>
      </p:nvGrpSpPr>
      <p:grpSpPr>
        <a:xfrm>
          <a:off x="0" y="0"/>
          <a:ext cx="0" cy="0"/>
          <a:chOff x="0" y="0"/>
          <a:chExt cx="0" cy="0"/>
        </a:xfrm>
      </p:grpSpPr>
      <p:sp>
        <p:nvSpPr>
          <p:cNvPr id="2227" name="Google Shape;2227;g5a4750a4e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5a4750a4e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6cad9666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6cad9666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Google Shape;2235;g5a4750a4e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5a4750a4e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4" name="Shape 2244"/>
        <p:cNvGrpSpPr/>
        <p:nvPr/>
      </p:nvGrpSpPr>
      <p:grpSpPr>
        <a:xfrm>
          <a:off x="0" y="0"/>
          <a:ext cx="0" cy="0"/>
          <a:chOff x="0" y="0"/>
          <a:chExt cx="0" cy="0"/>
        </a:xfrm>
      </p:grpSpPr>
      <p:sp>
        <p:nvSpPr>
          <p:cNvPr id="2245" name="Google Shape;2245;g5a4750a4e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5a4750a4e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4" name="Shape 2254"/>
        <p:cNvGrpSpPr/>
        <p:nvPr/>
      </p:nvGrpSpPr>
      <p:grpSpPr>
        <a:xfrm>
          <a:off x="0" y="0"/>
          <a:ext cx="0" cy="0"/>
          <a:chOff x="0" y="0"/>
          <a:chExt cx="0" cy="0"/>
        </a:xfrm>
      </p:grpSpPr>
      <p:sp>
        <p:nvSpPr>
          <p:cNvPr id="2255" name="Google Shape;2255;g5a4750a4e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5a4750a4e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Google Shape;2261;g6cad9666c5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6cad9666c5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6cad9666c5_0_3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6cad9666c5_0_3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shutterstock_505694416</a:t>
            </a:r>
            <a:endParaRPr i="1"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7" name="Shape 2277"/>
        <p:cNvGrpSpPr/>
        <p:nvPr/>
      </p:nvGrpSpPr>
      <p:grpSpPr>
        <a:xfrm>
          <a:off x="0" y="0"/>
          <a:ext cx="0" cy="0"/>
          <a:chOff x="0" y="0"/>
          <a:chExt cx="0" cy="0"/>
        </a:xfrm>
      </p:grpSpPr>
      <p:sp>
        <p:nvSpPr>
          <p:cNvPr id="2278" name="Google Shape;2278;g6cad9666c5_0_3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6cad9666c5_0_3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shutterstock_1330359209</a:t>
            </a:r>
            <a:endParaRPr i="1" sz="10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g6cad9666c5_0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6cad9666c5_0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shutterstock_376748761</a:t>
            </a:r>
            <a:endParaRPr i="1" sz="1000">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Google Shape;2300;g6cad9666c5_0_3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6cad9666c5_0_3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shutterstock_1330359557</a:t>
            </a:r>
            <a:endParaRPr i="1" sz="1000">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3" name="Shape 2313"/>
        <p:cNvGrpSpPr/>
        <p:nvPr/>
      </p:nvGrpSpPr>
      <p:grpSpPr>
        <a:xfrm>
          <a:off x="0" y="0"/>
          <a:ext cx="0" cy="0"/>
          <a:chOff x="0" y="0"/>
          <a:chExt cx="0" cy="0"/>
        </a:xfrm>
      </p:grpSpPr>
      <p:sp>
        <p:nvSpPr>
          <p:cNvPr id="2314" name="Google Shape;2314;g5a4750a4ed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5a4750a4ed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2" name="Shape 2322"/>
        <p:cNvGrpSpPr/>
        <p:nvPr/>
      </p:nvGrpSpPr>
      <p:grpSpPr>
        <a:xfrm>
          <a:off x="0" y="0"/>
          <a:ext cx="0" cy="0"/>
          <a:chOff x="0" y="0"/>
          <a:chExt cx="0" cy="0"/>
        </a:xfrm>
      </p:grpSpPr>
      <p:sp>
        <p:nvSpPr>
          <p:cNvPr id="2323" name="Google Shape;2323;g5a4750a4ed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5a4750a4ed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0" name="Shape 2050"/>
        <p:cNvGrpSpPr/>
        <p:nvPr/>
      </p:nvGrpSpPr>
      <p:grpSpPr>
        <a:xfrm>
          <a:off x="0" y="0"/>
          <a:ext cx="0" cy="0"/>
          <a:chOff x="0" y="0"/>
          <a:chExt cx="0" cy="0"/>
        </a:xfrm>
      </p:grpSpPr>
      <p:sp>
        <p:nvSpPr>
          <p:cNvPr id="2051" name="Google Shape;2051;g6cad9666c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6cad9666c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 Instructor Do: lesson plan pg. 32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0" name="Shape 2330"/>
        <p:cNvGrpSpPr/>
        <p:nvPr/>
      </p:nvGrpSpPr>
      <p:grpSpPr>
        <a:xfrm>
          <a:off x="0" y="0"/>
          <a:ext cx="0" cy="0"/>
          <a:chOff x="0" y="0"/>
          <a:chExt cx="0" cy="0"/>
        </a:xfrm>
      </p:grpSpPr>
      <p:sp>
        <p:nvSpPr>
          <p:cNvPr id="2331" name="Google Shape;2331;g5a4750a4e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5a4750a4e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Google Shape;2339;g5a4750a4ed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5a4750a4ed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6" name="Shape 2346"/>
        <p:cNvGrpSpPr/>
        <p:nvPr/>
      </p:nvGrpSpPr>
      <p:grpSpPr>
        <a:xfrm>
          <a:off x="0" y="0"/>
          <a:ext cx="0" cy="0"/>
          <a:chOff x="0" y="0"/>
          <a:chExt cx="0" cy="0"/>
        </a:xfrm>
      </p:grpSpPr>
      <p:sp>
        <p:nvSpPr>
          <p:cNvPr id="2347" name="Google Shape;2347;g6cad9666c5_0_4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6cad9666c5_0_4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shutterstock_1135646558</a:t>
            </a:r>
            <a:endParaRPr i="1" sz="1000">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7" name="Shape 2357"/>
        <p:cNvGrpSpPr/>
        <p:nvPr/>
      </p:nvGrpSpPr>
      <p:grpSpPr>
        <a:xfrm>
          <a:off x="0" y="0"/>
          <a:ext cx="0" cy="0"/>
          <a:chOff x="0" y="0"/>
          <a:chExt cx="0" cy="0"/>
        </a:xfrm>
      </p:grpSpPr>
      <p:sp>
        <p:nvSpPr>
          <p:cNvPr id="2358" name="Google Shape;2358;g5a4750a4ed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5a4750a4ed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5" name="Shape 2365"/>
        <p:cNvGrpSpPr/>
        <p:nvPr/>
      </p:nvGrpSpPr>
      <p:grpSpPr>
        <a:xfrm>
          <a:off x="0" y="0"/>
          <a:ext cx="0" cy="0"/>
          <a:chOff x="0" y="0"/>
          <a:chExt cx="0" cy="0"/>
        </a:xfrm>
      </p:grpSpPr>
      <p:sp>
        <p:nvSpPr>
          <p:cNvPr id="2366" name="Google Shape;2366;g6cad9666c5_0_5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6cad9666c5_0_5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9" name="Shape 2389"/>
        <p:cNvGrpSpPr/>
        <p:nvPr/>
      </p:nvGrpSpPr>
      <p:grpSpPr>
        <a:xfrm>
          <a:off x="0" y="0"/>
          <a:ext cx="0" cy="0"/>
          <a:chOff x="0" y="0"/>
          <a:chExt cx="0" cy="0"/>
        </a:xfrm>
      </p:grpSpPr>
      <p:sp>
        <p:nvSpPr>
          <p:cNvPr id="2390" name="Google Shape;2390;g5a4750a4e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5a4750a4e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7" name="Shape 2397"/>
        <p:cNvGrpSpPr/>
        <p:nvPr/>
      </p:nvGrpSpPr>
      <p:grpSpPr>
        <a:xfrm>
          <a:off x="0" y="0"/>
          <a:ext cx="0" cy="0"/>
          <a:chOff x="0" y="0"/>
          <a:chExt cx="0" cy="0"/>
        </a:xfrm>
      </p:grpSpPr>
      <p:sp>
        <p:nvSpPr>
          <p:cNvPr id="2398" name="Google Shape;2398;g5a4750a4e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5a4750a4e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4" name="Shape 2404"/>
        <p:cNvGrpSpPr/>
        <p:nvPr/>
      </p:nvGrpSpPr>
      <p:grpSpPr>
        <a:xfrm>
          <a:off x="0" y="0"/>
          <a:ext cx="0" cy="0"/>
          <a:chOff x="0" y="0"/>
          <a:chExt cx="0" cy="0"/>
        </a:xfrm>
      </p:grpSpPr>
      <p:sp>
        <p:nvSpPr>
          <p:cNvPr id="2405" name="Google Shape;2405;g5a4750a4ed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5a4750a4ed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2" name="Shape 2412"/>
        <p:cNvGrpSpPr/>
        <p:nvPr/>
      </p:nvGrpSpPr>
      <p:grpSpPr>
        <a:xfrm>
          <a:off x="0" y="0"/>
          <a:ext cx="0" cy="0"/>
          <a:chOff x="0" y="0"/>
          <a:chExt cx="0" cy="0"/>
        </a:xfrm>
      </p:grpSpPr>
      <p:sp>
        <p:nvSpPr>
          <p:cNvPr id="2413" name="Google Shape;2413;g5a4750a4e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5a4750a4e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0" name="Shape 2420"/>
        <p:cNvGrpSpPr/>
        <p:nvPr/>
      </p:nvGrpSpPr>
      <p:grpSpPr>
        <a:xfrm>
          <a:off x="0" y="0"/>
          <a:ext cx="0" cy="0"/>
          <a:chOff x="0" y="0"/>
          <a:chExt cx="0" cy="0"/>
        </a:xfrm>
      </p:grpSpPr>
      <p:sp>
        <p:nvSpPr>
          <p:cNvPr id="2421" name="Google Shape;2421;g6cad9666c5_0_6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6cad9666c5_0_6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shutterstock_727498156</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1" name="Shape 2061"/>
        <p:cNvGrpSpPr/>
        <p:nvPr/>
      </p:nvGrpSpPr>
      <p:grpSpPr>
        <a:xfrm>
          <a:off x="0" y="0"/>
          <a:ext cx="0" cy="0"/>
          <a:chOff x="0" y="0"/>
          <a:chExt cx="0" cy="0"/>
        </a:xfrm>
      </p:grpSpPr>
      <p:sp>
        <p:nvSpPr>
          <p:cNvPr id="2062" name="Google Shape;2062;g6cad9666c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6cad9666c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1" name="Shape 2431"/>
        <p:cNvGrpSpPr/>
        <p:nvPr/>
      </p:nvGrpSpPr>
      <p:grpSpPr>
        <a:xfrm>
          <a:off x="0" y="0"/>
          <a:ext cx="0" cy="0"/>
          <a:chOff x="0" y="0"/>
          <a:chExt cx="0" cy="0"/>
        </a:xfrm>
      </p:grpSpPr>
      <p:sp>
        <p:nvSpPr>
          <p:cNvPr id="2432" name="Google Shape;2432;g6cad9666c5_0_6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6cad9666c5_0_6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Jerry Low</a:t>
            </a:r>
            <a:endParaRPr i="1" sz="1000">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5" name="Shape 2445"/>
        <p:cNvGrpSpPr/>
        <p:nvPr/>
      </p:nvGrpSpPr>
      <p:grpSpPr>
        <a:xfrm>
          <a:off x="0" y="0"/>
          <a:ext cx="0" cy="0"/>
          <a:chOff x="0" y="0"/>
          <a:chExt cx="0" cy="0"/>
        </a:xfrm>
      </p:grpSpPr>
      <p:sp>
        <p:nvSpPr>
          <p:cNvPr id="2446" name="Google Shape;2446;g5a4750a4e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5a4750a4e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3" name="Shape 2453"/>
        <p:cNvGrpSpPr/>
        <p:nvPr/>
      </p:nvGrpSpPr>
      <p:grpSpPr>
        <a:xfrm>
          <a:off x="0" y="0"/>
          <a:ext cx="0" cy="0"/>
          <a:chOff x="0" y="0"/>
          <a:chExt cx="0" cy="0"/>
        </a:xfrm>
      </p:grpSpPr>
      <p:sp>
        <p:nvSpPr>
          <p:cNvPr id="2454" name="Google Shape;2454;g5a4750a4ed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5a4750a4ed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1" name="Shape 2461"/>
        <p:cNvGrpSpPr/>
        <p:nvPr/>
      </p:nvGrpSpPr>
      <p:grpSpPr>
        <a:xfrm>
          <a:off x="0" y="0"/>
          <a:ext cx="0" cy="0"/>
          <a:chOff x="0" y="0"/>
          <a:chExt cx="0" cy="0"/>
        </a:xfrm>
      </p:grpSpPr>
      <p:sp>
        <p:nvSpPr>
          <p:cNvPr id="2462" name="Google Shape;2462;g5a4750a4ed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5a4750a4ed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9" name="Shape 2469"/>
        <p:cNvGrpSpPr/>
        <p:nvPr/>
      </p:nvGrpSpPr>
      <p:grpSpPr>
        <a:xfrm>
          <a:off x="0" y="0"/>
          <a:ext cx="0" cy="0"/>
          <a:chOff x="0" y="0"/>
          <a:chExt cx="0" cy="0"/>
        </a:xfrm>
      </p:grpSpPr>
      <p:sp>
        <p:nvSpPr>
          <p:cNvPr id="2470" name="Google Shape;2470;g5a4750a4ed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5a4750a4ed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7" name="Shape 2477"/>
        <p:cNvGrpSpPr/>
        <p:nvPr/>
      </p:nvGrpSpPr>
      <p:grpSpPr>
        <a:xfrm>
          <a:off x="0" y="0"/>
          <a:ext cx="0" cy="0"/>
          <a:chOff x="0" y="0"/>
          <a:chExt cx="0" cy="0"/>
        </a:xfrm>
      </p:grpSpPr>
      <p:sp>
        <p:nvSpPr>
          <p:cNvPr id="2478" name="Google Shape;2478;g5a4750a4ed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5a4750a4ed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2" name="Shape 2482"/>
        <p:cNvGrpSpPr/>
        <p:nvPr/>
      </p:nvGrpSpPr>
      <p:grpSpPr>
        <a:xfrm>
          <a:off x="0" y="0"/>
          <a:ext cx="0" cy="0"/>
          <a:chOff x="0" y="0"/>
          <a:chExt cx="0" cy="0"/>
        </a:xfrm>
      </p:grpSpPr>
      <p:sp>
        <p:nvSpPr>
          <p:cNvPr id="2483" name="Google Shape;2483;g5a4750a4ed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5a4750a4ed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0" name="Shape 2490"/>
        <p:cNvGrpSpPr/>
        <p:nvPr/>
      </p:nvGrpSpPr>
      <p:grpSpPr>
        <a:xfrm>
          <a:off x="0" y="0"/>
          <a:ext cx="0" cy="0"/>
          <a:chOff x="0" y="0"/>
          <a:chExt cx="0" cy="0"/>
        </a:xfrm>
      </p:grpSpPr>
      <p:sp>
        <p:nvSpPr>
          <p:cNvPr id="2491" name="Google Shape;2491;g5a4750a4ed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5a4750a4ed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7" name="Shape 2077"/>
        <p:cNvGrpSpPr/>
        <p:nvPr/>
      </p:nvGrpSpPr>
      <p:grpSpPr>
        <a:xfrm>
          <a:off x="0" y="0"/>
          <a:ext cx="0" cy="0"/>
          <a:chOff x="0" y="0"/>
          <a:chExt cx="0" cy="0"/>
        </a:xfrm>
      </p:grpSpPr>
      <p:sp>
        <p:nvSpPr>
          <p:cNvPr id="2078" name="Google Shape;2078;g6cad9666c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6cad9666c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shutterstock_664638928</a:t>
            </a:r>
            <a:endParaRPr i="1" sz="1000">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5" name="Shape 2085"/>
        <p:cNvGrpSpPr/>
        <p:nvPr/>
      </p:nvGrpSpPr>
      <p:grpSpPr>
        <a:xfrm>
          <a:off x="0" y="0"/>
          <a:ext cx="0" cy="0"/>
          <a:chOff x="0" y="0"/>
          <a:chExt cx="0" cy="0"/>
        </a:xfrm>
      </p:grpSpPr>
      <p:sp>
        <p:nvSpPr>
          <p:cNvPr id="2086" name="Google Shape;2086;g6cad9666c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6cad9666c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7" name="Shape 2117"/>
        <p:cNvGrpSpPr/>
        <p:nvPr/>
      </p:nvGrpSpPr>
      <p:grpSpPr>
        <a:xfrm>
          <a:off x="0" y="0"/>
          <a:ext cx="0" cy="0"/>
          <a:chOff x="0" y="0"/>
          <a:chExt cx="0" cy="0"/>
        </a:xfrm>
      </p:grpSpPr>
      <p:sp>
        <p:nvSpPr>
          <p:cNvPr id="2118" name="Google Shape;2118;g59d63fd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59d63fdb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4" name="Shape 2124"/>
        <p:cNvGrpSpPr/>
        <p:nvPr/>
      </p:nvGrpSpPr>
      <p:grpSpPr>
        <a:xfrm>
          <a:off x="0" y="0"/>
          <a:ext cx="0" cy="0"/>
          <a:chOff x="0" y="0"/>
          <a:chExt cx="0" cy="0"/>
        </a:xfrm>
      </p:grpSpPr>
      <p:sp>
        <p:nvSpPr>
          <p:cNvPr id="2125" name="Google Shape;2125;g5a4750a4ed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5a4750a4ed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g5a4750a4e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5a4750a4e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7.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1.png"/><Relationship Id="rId4" Type="http://schemas.openxmlformats.org/officeDocument/2006/relationships/image" Target="../media/image8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1.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7.png"/><Relationship Id="rId4" Type="http://schemas.openxmlformats.org/officeDocument/2006/relationships/image" Target="../media/image8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7.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7.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46.png"/><Relationship Id="rId6" Type="http://schemas.openxmlformats.org/officeDocument/2006/relationships/image" Target="../media/image49.png"/><Relationship Id="rId7" Type="http://schemas.openxmlformats.org/officeDocument/2006/relationships/image" Target="../media/image5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7.png"/><Relationship Id="rId7" Type="http://schemas.openxmlformats.org/officeDocument/2006/relationships/image" Target="../media/image5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6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7.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image" Target="../media/image69.png"/><Relationship Id="rId7" Type="http://schemas.openxmlformats.org/officeDocument/2006/relationships/image" Target="../media/image61.png"/><Relationship Id="rId8"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0.png"/><Relationship Id="rId4" Type="http://schemas.openxmlformats.org/officeDocument/2006/relationships/image" Target="../media/image66.png"/><Relationship Id="rId5" Type="http://schemas.openxmlformats.org/officeDocument/2006/relationships/image" Target="../media/image68.png"/><Relationship Id="rId6" Type="http://schemas.openxmlformats.org/officeDocument/2006/relationships/image" Target="../media/image67.png"/><Relationship Id="rId7" Type="http://schemas.openxmlformats.org/officeDocument/2006/relationships/image" Target="../media/image74.png"/><Relationship Id="rId8" Type="http://schemas.openxmlformats.org/officeDocument/2006/relationships/image" Target="../media/image7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2.png"/><Relationship Id="rId4" Type="http://schemas.openxmlformats.org/officeDocument/2006/relationships/image" Target="../media/image76.png"/><Relationship Id="rId5" Type="http://schemas.openxmlformats.org/officeDocument/2006/relationships/image" Target="../media/image73.png"/><Relationship Id="rId6" Type="http://schemas.openxmlformats.org/officeDocument/2006/relationships/image" Target="../media/image7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78.png"/><Relationship Id="rId4" Type="http://schemas.openxmlformats.org/officeDocument/2006/relationships/image" Target="../media/image85.png"/><Relationship Id="rId9" Type="http://schemas.openxmlformats.org/officeDocument/2006/relationships/image" Target="../media/image82.png"/><Relationship Id="rId5" Type="http://schemas.openxmlformats.org/officeDocument/2006/relationships/image" Target="../media/image80.png"/><Relationship Id="rId6" Type="http://schemas.openxmlformats.org/officeDocument/2006/relationships/image" Target="../media/image89.png"/><Relationship Id="rId7" Type="http://schemas.openxmlformats.org/officeDocument/2006/relationships/image" Target="../media/image83.png"/><Relationship Id="rId8" Type="http://schemas.openxmlformats.org/officeDocument/2006/relationships/image" Target="../media/image8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92.png"/><Relationship Id="rId4" Type="http://schemas.openxmlformats.org/officeDocument/2006/relationships/image" Target="../media/image88.png"/><Relationship Id="rId9" Type="http://schemas.openxmlformats.org/officeDocument/2006/relationships/image" Target="../media/image94.png"/><Relationship Id="rId5" Type="http://schemas.openxmlformats.org/officeDocument/2006/relationships/image" Target="../media/image93.png"/><Relationship Id="rId6" Type="http://schemas.openxmlformats.org/officeDocument/2006/relationships/image" Target="../media/image91.png"/><Relationship Id="rId7" Type="http://schemas.openxmlformats.org/officeDocument/2006/relationships/image" Target="../media/image95.png"/><Relationship Id="rId8" Type="http://schemas.openxmlformats.org/officeDocument/2006/relationships/image" Target="../media/image9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0.png"/><Relationship Id="rId3" Type="http://schemas.openxmlformats.org/officeDocument/2006/relationships/image" Target="../media/image13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4.png"/><Relationship Id="rId3" Type="http://schemas.openxmlformats.org/officeDocument/2006/relationships/image" Target="../media/image1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108.png"/><Relationship Id="rId4" Type="http://schemas.openxmlformats.org/officeDocument/2006/relationships/image" Target="../media/image9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108.png"/><Relationship Id="rId4" Type="http://schemas.openxmlformats.org/officeDocument/2006/relationships/image" Target="../media/image9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108.png"/><Relationship Id="rId4" Type="http://schemas.openxmlformats.org/officeDocument/2006/relationships/image" Target="../media/image9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108.png"/><Relationship Id="rId4" Type="http://schemas.openxmlformats.org/officeDocument/2006/relationships/image" Target="../media/image10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7.png"/><Relationship Id="rId3" Type="http://schemas.openxmlformats.org/officeDocument/2006/relationships/image" Target="../media/image10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42.png"/><Relationship Id="rId4" Type="http://schemas.openxmlformats.org/officeDocument/2006/relationships/image" Target="../media/image20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42.png"/><Relationship Id="rId4" Type="http://schemas.openxmlformats.org/officeDocument/2006/relationships/image" Target="../media/image1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78.png"/><Relationship Id="rId4" Type="http://schemas.openxmlformats.org/officeDocument/2006/relationships/image" Target="../media/image14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2.png"/><Relationship Id="rId4" Type="http://schemas.openxmlformats.org/officeDocument/2006/relationships/image" Target="../media/image11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5.png"/><Relationship Id="rId4" Type="http://schemas.openxmlformats.org/officeDocument/2006/relationships/image" Target="../media/image11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0.png"/><Relationship Id="rId4" Type="http://schemas.openxmlformats.org/officeDocument/2006/relationships/image" Target="../media/image201.png"/><Relationship Id="rId5" Type="http://schemas.openxmlformats.org/officeDocument/2006/relationships/image" Target="../media/image1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26.png"/><Relationship Id="rId4" Type="http://schemas.openxmlformats.org/officeDocument/2006/relationships/image" Target="../media/image123.png"/><Relationship Id="rId5" Type="http://schemas.openxmlformats.org/officeDocument/2006/relationships/image" Target="../media/image12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36.png"/><Relationship Id="rId6" Type="http://schemas.openxmlformats.org/officeDocument/2006/relationships/image" Target="../media/image13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9.png"/><Relationship Id="rId4" Type="http://schemas.openxmlformats.org/officeDocument/2006/relationships/image" Target="../media/image128.png"/><Relationship Id="rId5" Type="http://schemas.openxmlformats.org/officeDocument/2006/relationships/image" Target="../media/image132.png"/><Relationship Id="rId6" Type="http://schemas.openxmlformats.org/officeDocument/2006/relationships/image" Target="../media/image13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5.png"/><Relationship Id="rId5" Type="http://schemas.openxmlformats.org/officeDocument/2006/relationships/image" Target="../media/image140.png"/><Relationship Id="rId6" Type="http://schemas.openxmlformats.org/officeDocument/2006/relationships/image" Target="../media/image14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41.png"/><Relationship Id="rId4" Type="http://schemas.openxmlformats.org/officeDocument/2006/relationships/image" Target="../media/image143.png"/><Relationship Id="rId5" Type="http://schemas.openxmlformats.org/officeDocument/2006/relationships/image" Target="../media/image14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 Id="rId3" Type="http://schemas.openxmlformats.org/officeDocument/2006/relationships/image" Target="../media/image149.png"/><Relationship Id="rId4" Type="http://schemas.openxmlformats.org/officeDocument/2006/relationships/image" Target="../media/image148.png"/><Relationship Id="rId5" Type="http://schemas.openxmlformats.org/officeDocument/2006/relationships/image" Target="../media/image153.png"/><Relationship Id="rId6" Type="http://schemas.openxmlformats.org/officeDocument/2006/relationships/image" Target="../media/image151.png"/><Relationship Id="rId7" Type="http://schemas.openxmlformats.org/officeDocument/2006/relationships/image" Target="../media/image15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0.png"/><Relationship Id="rId3" Type="http://schemas.openxmlformats.org/officeDocument/2006/relationships/image" Target="../media/image154.png"/><Relationship Id="rId4" Type="http://schemas.openxmlformats.org/officeDocument/2006/relationships/image" Target="../media/image156.png"/><Relationship Id="rId5" Type="http://schemas.openxmlformats.org/officeDocument/2006/relationships/image" Target="../media/image155.png"/><Relationship Id="rId6" Type="http://schemas.openxmlformats.org/officeDocument/2006/relationships/image" Target="../media/image159.png"/><Relationship Id="rId7" Type="http://schemas.openxmlformats.org/officeDocument/2006/relationships/image" Target="../media/image16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60.png"/><Relationship Id="rId4" Type="http://schemas.openxmlformats.org/officeDocument/2006/relationships/image" Target="../media/image158.png"/><Relationship Id="rId5" Type="http://schemas.openxmlformats.org/officeDocument/2006/relationships/image" Target="../media/image15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 Id="rId3" Type="http://schemas.openxmlformats.org/officeDocument/2006/relationships/image" Target="../media/image162.png"/><Relationship Id="rId4" Type="http://schemas.openxmlformats.org/officeDocument/2006/relationships/image" Target="../media/image168.png"/><Relationship Id="rId5" Type="http://schemas.openxmlformats.org/officeDocument/2006/relationships/image" Target="../media/image164.png"/><Relationship Id="rId6" Type="http://schemas.openxmlformats.org/officeDocument/2006/relationships/image" Target="../media/image165.png"/><Relationship Id="rId7" Type="http://schemas.openxmlformats.org/officeDocument/2006/relationships/image" Target="../media/image166.png"/><Relationship Id="rId8" Type="http://schemas.openxmlformats.org/officeDocument/2006/relationships/image" Target="../media/image16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7.png"/><Relationship Id="rId3" Type="http://schemas.openxmlformats.org/officeDocument/2006/relationships/image" Target="../media/image170.png"/><Relationship Id="rId4" Type="http://schemas.openxmlformats.org/officeDocument/2006/relationships/image" Target="../media/image172.png"/><Relationship Id="rId5" Type="http://schemas.openxmlformats.org/officeDocument/2006/relationships/image" Target="../media/image177.png"/><Relationship Id="rId6" Type="http://schemas.openxmlformats.org/officeDocument/2006/relationships/image" Target="../media/image176.png"/><Relationship Id="rId7" Type="http://schemas.openxmlformats.org/officeDocument/2006/relationships/image" Target="../media/image173.png"/><Relationship Id="rId8" Type="http://schemas.openxmlformats.org/officeDocument/2006/relationships/image" Target="../media/image17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74.png"/><Relationship Id="rId4" Type="http://schemas.openxmlformats.org/officeDocument/2006/relationships/image" Target="../media/image179.png"/><Relationship Id="rId5" Type="http://schemas.openxmlformats.org/officeDocument/2006/relationships/image" Target="../media/image182.png"/><Relationship Id="rId6" Type="http://schemas.openxmlformats.org/officeDocument/2006/relationships/image" Target="../media/image18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3.png"/><Relationship Id="rId3" Type="http://schemas.openxmlformats.org/officeDocument/2006/relationships/image" Target="../media/image181.png"/><Relationship Id="rId4" Type="http://schemas.openxmlformats.org/officeDocument/2006/relationships/image" Target="../media/image185.png"/><Relationship Id="rId9" Type="http://schemas.openxmlformats.org/officeDocument/2006/relationships/image" Target="../media/image186.png"/><Relationship Id="rId5" Type="http://schemas.openxmlformats.org/officeDocument/2006/relationships/image" Target="../media/image184.png"/><Relationship Id="rId6" Type="http://schemas.openxmlformats.org/officeDocument/2006/relationships/image" Target="../media/image190.png"/><Relationship Id="rId7" Type="http://schemas.openxmlformats.org/officeDocument/2006/relationships/image" Target="../media/image188.png"/><Relationship Id="rId8" Type="http://schemas.openxmlformats.org/officeDocument/2006/relationships/image" Target="../media/image18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5.png"/><Relationship Id="rId3" Type="http://schemas.openxmlformats.org/officeDocument/2006/relationships/image" Target="../media/image187.png"/><Relationship Id="rId4" Type="http://schemas.openxmlformats.org/officeDocument/2006/relationships/image" Target="../media/image199.png"/><Relationship Id="rId9" Type="http://schemas.openxmlformats.org/officeDocument/2006/relationships/image" Target="../media/image198.png"/><Relationship Id="rId5" Type="http://schemas.openxmlformats.org/officeDocument/2006/relationships/image" Target="../media/image193.png"/><Relationship Id="rId6" Type="http://schemas.openxmlformats.org/officeDocument/2006/relationships/image" Target="../media/image191.png"/><Relationship Id="rId7" Type="http://schemas.openxmlformats.org/officeDocument/2006/relationships/image" Target="../media/image196.png"/><Relationship Id="rId8" Type="http://schemas.openxmlformats.org/officeDocument/2006/relationships/image" Target="../media/image19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 Id="rId3" Type="http://schemas.openxmlformats.org/officeDocument/2006/relationships/image" Target="../media/image21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3.png"/><Relationship Id="rId3" Type="http://schemas.openxmlformats.org/officeDocument/2006/relationships/image" Target="../media/image21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2.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03.png"/><Relationship Id="rId4" Type="http://schemas.openxmlformats.org/officeDocument/2006/relationships/image" Target="../media/image202.png"/><Relationship Id="rId5" Type="http://schemas.openxmlformats.org/officeDocument/2006/relationships/image" Target="../media/image20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2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 Id="rId3" Type="http://schemas.openxmlformats.org/officeDocument/2006/relationships/image" Target="../media/image2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2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 Id="rId3" Type="http://schemas.openxmlformats.org/officeDocument/2006/relationships/image" Target="../media/image2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 Id="rId3" Type="http://schemas.openxmlformats.org/officeDocument/2006/relationships/image" Target="../media/image2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 Id="rId3" Type="http://schemas.openxmlformats.org/officeDocument/2006/relationships/image" Target="../media/image2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 Id="rId3" Type="http://schemas.openxmlformats.org/officeDocument/2006/relationships/image" Target="../media/image206.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image" Target="../media/image211.png"/><Relationship Id="rId7" Type="http://schemas.openxmlformats.org/officeDocument/2006/relationships/image" Target="../media/image2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image" Target="../media/image228.png"/><Relationship Id="rId4" Type="http://schemas.openxmlformats.org/officeDocument/2006/relationships/image" Target="../media/image2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 Id="rId3" Type="http://schemas.openxmlformats.org/officeDocument/2006/relationships/image" Target="../media/image215.gif"/><Relationship Id="rId4" Type="http://schemas.openxmlformats.org/officeDocument/2006/relationships/image" Target="../media/image2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GRC Unit, </a:t>
            </a:r>
            <a:r>
              <a:rPr lang="en"/>
              <a:t>Day 3</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sz="2400"/>
              <a:t>Governance and Compliance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4" name="Shape 2144"/>
        <p:cNvGrpSpPr/>
        <p:nvPr/>
      </p:nvGrpSpPr>
      <p:grpSpPr>
        <a:xfrm>
          <a:off x="0" y="0"/>
          <a:ext cx="0" cy="0"/>
          <a:chOff x="0" y="0"/>
          <a:chExt cx="0" cy="0"/>
        </a:xfrm>
      </p:grpSpPr>
      <p:sp>
        <p:nvSpPr>
          <p:cNvPr id="2145" name="Google Shape;2145;p112"/>
          <p:cNvSpPr txBox="1"/>
          <p:nvPr>
            <p:ph idx="1" type="body"/>
          </p:nvPr>
        </p:nvSpPr>
        <p:spPr>
          <a:xfrm>
            <a:off x="0" y="1276450"/>
            <a:ext cx="9144000" cy="3199200"/>
          </a:xfrm>
          <a:prstGeom prst="rect">
            <a:avLst/>
          </a:prstGeom>
        </p:spPr>
        <p:txBody>
          <a:bodyPr anchorCtr="0" anchor="t" bIns="914400" lIns="457200" spcFirstLastPara="1" rIns="457200" wrap="square" tIns="0">
            <a:noAutofit/>
          </a:bodyPr>
          <a:lstStyle/>
          <a:p>
            <a:pPr indent="-381000" lvl="0" marL="457200" marR="0" rtl="0" algn="l">
              <a:lnSpc>
                <a:spcPct val="115000"/>
              </a:lnSpc>
              <a:spcBef>
                <a:spcPts val="300"/>
              </a:spcBef>
              <a:spcAft>
                <a:spcPts val="0"/>
              </a:spcAft>
              <a:buClr>
                <a:srgbClr val="24292E"/>
              </a:buClr>
              <a:buSzPts val="2400"/>
              <a:buFont typeface="Roboto"/>
              <a:buChar char="●"/>
            </a:pPr>
            <a:r>
              <a:rPr lang="en" sz="2400">
                <a:solidFill>
                  <a:srgbClr val="24292E"/>
                </a:solidFill>
              </a:rPr>
              <a:t>Define formal policies for </a:t>
            </a:r>
            <a:r>
              <a:rPr i="1" lang="en" sz="2400">
                <a:solidFill>
                  <a:srgbClr val="24292E"/>
                </a:solidFill>
              </a:rPr>
              <a:t>GeldCorp</a:t>
            </a:r>
            <a:br>
              <a:rPr i="1" lang="en" sz="2400">
                <a:solidFill>
                  <a:srgbClr val="24292E"/>
                </a:solidFill>
              </a:rPr>
            </a:br>
            <a:endParaRPr i="1" sz="2400">
              <a:solidFill>
                <a:srgbClr val="24292E"/>
              </a:solidFill>
            </a:endParaRPr>
          </a:p>
          <a:p>
            <a:pPr indent="-381000" lvl="0" marL="457200" marR="0" rtl="0" algn="l">
              <a:lnSpc>
                <a:spcPct val="115000"/>
              </a:lnSpc>
              <a:spcBef>
                <a:spcPts val="0"/>
              </a:spcBef>
              <a:spcAft>
                <a:spcPts val="0"/>
              </a:spcAft>
              <a:buClr>
                <a:srgbClr val="24292E"/>
              </a:buClr>
              <a:buSzPts val="2400"/>
              <a:buFont typeface="Roboto"/>
              <a:buChar char="●"/>
            </a:pPr>
            <a:r>
              <a:rPr lang="en" sz="2400">
                <a:solidFill>
                  <a:srgbClr val="24292E"/>
                </a:solidFill>
              </a:rPr>
              <a:t>Assess what user data collected by </a:t>
            </a:r>
            <a:r>
              <a:rPr i="1" lang="en" sz="2400">
                <a:solidFill>
                  <a:srgbClr val="24292E"/>
                </a:solidFill>
              </a:rPr>
              <a:t>GeldCorp</a:t>
            </a:r>
            <a:r>
              <a:rPr lang="en" sz="2400">
                <a:solidFill>
                  <a:srgbClr val="24292E"/>
                </a:solidFill>
              </a:rPr>
              <a:t> is subject to GDPR and PCI</a:t>
            </a:r>
            <a:br>
              <a:rPr lang="en" sz="2400">
                <a:solidFill>
                  <a:srgbClr val="24292E"/>
                </a:solidFill>
              </a:rPr>
            </a:br>
            <a:endParaRPr sz="2400">
              <a:solidFill>
                <a:srgbClr val="24292E"/>
              </a:solidFill>
            </a:endParaRPr>
          </a:p>
          <a:p>
            <a:pPr indent="-381000" lvl="0" marL="457200" marR="0" rtl="0" algn="l">
              <a:lnSpc>
                <a:spcPct val="115000"/>
              </a:lnSpc>
              <a:spcBef>
                <a:spcPts val="0"/>
              </a:spcBef>
              <a:spcAft>
                <a:spcPts val="0"/>
              </a:spcAft>
              <a:buClr>
                <a:srgbClr val="24292E"/>
              </a:buClr>
              <a:buSzPts val="2400"/>
              <a:buFont typeface="Roboto"/>
              <a:buChar char="●"/>
            </a:pPr>
            <a:r>
              <a:rPr lang="en" sz="2400">
                <a:solidFill>
                  <a:srgbClr val="24292E"/>
                </a:solidFill>
              </a:rPr>
              <a:t>Determine whether </a:t>
            </a:r>
            <a:r>
              <a:rPr i="1" lang="en" sz="2400">
                <a:solidFill>
                  <a:srgbClr val="24292E"/>
                </a:solidFill>
              </a:rPr>
              <a:t>GeldCorp's</a:t>
            </a:r>
            <a:r>
              <a:rPr lang="en" sz="2400">
                <a:solidFill>
                  <a:srgbClr val="24292E"/>
                </a:solidFill>
              </a:rPr>
              <a:t> data collection practices are GDPR and PCI compliant</a:t>
            </a:r>
            <a:endParaRPr sz="2400"/>
          </a:p>
        </p:txBody>
      </p:sp>
      <p:sp>
        <p:nvSpPr>
          <p:cNvPr id="2146" name="Google Shape;2146;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7" name="Google Shape;2147;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Scenario</a:t>
            </a:r>
            <a:endParaRPr/>
          </a:p>
        </p:txBody>
      </p:sp>
      <p:sp>
        <p:nvSpPr>
          <p:cNvPr id="2148" name="Google Shape;2148;p112"/>
          <p:cNvSpPr txBox="1"/>
          <p:nvPr>
            <p:ph idx="2"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today’s activities, we will:</a:t>
            </a:r>
            <a:endParaRPr/>
          </a:p>
        </p:txBody>
      </p:sp>
      <p:sp>
        <p:nvSpPr>
          <p:cNvPr id="2149" name="Google Shape;2149;p11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2150" name="Google Shape;2150;p11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4" name="Shape 2154"/>
        <p:cNvGrpSpPr/>
        <p:nvPr/>
      </p:nvGrpSpPr>
      <p:grpSpPr>
        <a:xfrm>
          <a:off x="0" y="0"/>
          <a:ext cx="0" cy="0"/>
          <a:chOff x="0" y="0"/>
          <a:chExt cx="0" cy="0"/>
        </a:xfrm>
      </p:grpSpPr>
      <p:sp>
        <p:nvSpPr>
          <p:cNvPr id="2155" name="Google Shape;2155;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Refresher on our GeldCorp Training Plan</a:t>
            </a:r>
            <a:endParaRPr/>
          </a:p>
        </p:txBody>
      </p:sp>
      <p:sp>
        <p:nvSpPr>
          <p:cNvPr id="2156" name="Google Shape;2156;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7" name="Google Shape;2157;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8" name="Google Shape;2158;p113"/>
          <p:cNvSpPr txBox="1"/>
          <p:nvPr>
            <p:ph idx="3" type="body"/>
          </p:nvPr>
        </p:nvSpPr>
        <p:spPr>
          <a:xfrm>
            <a:off x="175" y="822700"/>
            <a:ext cx="9144000" cy="4083900"/>
          </a:xfrm>
          <a:prstGeom prst="rect">
            <a:avLst/>
          </a:prstGeom>
        </p:spPr>
        <p:txBody>
          <a:bodyPr anchorCtr="0" anchor="t" bIns="914400" lIns="457200" spcFirstLastPara="1" rIns="457200" wrap="square" tIns="0">
            <a:noAutofit/>
          </a:bodyPr>
          <a:lstStyle/>
          <a:p>
            <a:pPr indent="0" lvl="0" marL="0" marR="0" rtl="0" algn="l">
              <a:lnSpc>
                <a:spcPct val="100000"/>
              </a:lnSpc>
              <a:spcBef>
                <a:spcPts val="0"/>
              </a:spcBef>
              <a:spcAft>
                <a:spcPts val="0"/>
              </a:spcAft>
              <a:buNone/>
            </a:pPr>
            <a:r>
              <a:rPr lang="en" sz="1800">
                <a:solidFill>
                  <a:schemeClr val="dk1"/>
                </a:solidFill>
              </a:rPr>
              <a:t>We developed our</a:t>
            </a:r>
            <a:r>
              <a:rPr lang="en" sz="1800">
                <a:solidFill>
                  <a:schemeClr val="dk1"/>
                </a:solidFill>
              </a:rPr>
              <a:t> training plan by setting a </a:t>
            </a:r>
            <a:r>
              <a:rPr b="1" lang="en" sz="1800">
                <a:solidFill>
                  <a:schemeClr val="dk1"/>
                </a:solidFill>
              </a:rPr>
              <a:t>goal</a:t>
            </a:r>
            <a:r>
              <a:rPr lang="en" sz="1800">
                <a:solidFill>
                  <a:schemeClr val="dk1"/>
                </a:solidFill>
              </a:rPr>
              <a:t>, and determining the necessary steps to achieve it.</a:t>
            </a:r>
            <a:endParaRPr sz="1800">
              <a:solidFill>
                <a:schemeClr val="dk1"/>
              </a:solidFill>
            </a:endParaRPr>
          </a:p>
          <a:p>
            <a:pPr indent="0" lvl="0" marL="0" marR="0" rtl="0" algn="l">
              <a:lnSpc>
                <a:spcPct val="100000"/>
              </a:lnSpc>
              <a:spcBef>
                <a:spcPts val="800"/>
              </a:spcBef>
              <a:spcAft>
                <a:spcPts val="0"/>
              </a:spcAft>
              <a:buNone/>
            </a:pPr>
            <a:r>
              <a:t/>
            </a:r>
            <a:endParaRPr sz="1800">
              <a:solidFill>
                <a:schemeClr val="dk1"/>
              </a:solidFill>
            </a:endParaRPr>
          </a:p>
          <a:p>
            <a:pPr indent="0" lvl="0" marL="0" marR="0" rtl="0" algn="l">
              <a:lnSpc>
                <a:spcPct val="100000"/>
              </a:lnSpc>
              <a:spcBef>
                <a:spcPts val="800"/>
              </a:spcBef>
              <a:spcAft>
                <a:spcPts val="0"/>
              </a:spcAft>
              <a:buNone/>
            </a:pPr>
            <a:r>
              <a:rPr lang="en" sz="1800">
                <a:solidFill>
                  <a:schemeClr val="dk1"/>
                </a:solidFill>
              </a:rPr>
              <a:t>The training plan prescribed a specific rule employees should follow: Do not click on links to domains outside of the corporate intranet.</a:t>
            </a:r>
            <a:br>
              <a:rPr lang="en" sz="1800">
                <a:solidFill>
                  <a:schemeClr val="dk1"/>
                </a:solidFill>
              </a:rPr>
            </a:br>
            <a:endParaRPr sz="1800">
              <a:solidFill>
                <a:schemeClr val="dk1"/>
              </a:solidFill>
            </a:endParaRPr>
          </a:p>
          <a:p>
            <a:pPr indent="0" lvl="0" marL="0" marR="0" rtl="0" algn="l">
              <a:lnSpc>
                <a:spcPct val="100000"/>
              </a:lnSpc>
              <a:spcBef>
                <a:spcPts val="800"/>
              </a:spcBef>
              <a:spcAft>
                <a:spcPts val="0"/>
              </a:spcAft>
              <a:buNone/>
            </a:pPr>
            <a:r>
              <a:rPr lang="en" sz="1800">
                <a:solidFill>
                  <a:schemeClr val="dk1"/>
                </a:solidFill>
              </a:rPr>
              <a:t>This rule is an example of a </a:t>
            </a:r>
            <a:r>
              <a:rPr b="1" i="1" lang="en" sz="1800">
                <a:solidFill>
                  <a:schemeClr val="dk1"/>
                </a:solidFill>
              </a:rPr>
              <a:t>policy</a:t>
            </a:r>
            <a:r>
              <a:rPr lang="en" sz="1800">
                <a:solidFill>
                  <a:schemeClr val="dk1"/>
                </a:solidFill>
              </a:rPr>
              <a:t>, which is a course or principle of action proposed by a business. In this case, the rule specifies a download policy.</a:t>
            </a:r>
            <a:br>
              <a:rPr lang="en" sz="1800">
                <a:solidFill>
                  <a:schemeClr val="dk1"/>
                </a:solidFill>
              </a:rPr>
            </a:br>
            <a:endParaRPr sz="1800">
              <a:solidFill>
                <a:schemeClr val="dk1"/>
              </a:solidFill>
            </a:endParaRPr>
          </a:p>
          <a:p>
            <a:pPr indent="0" lvl="0" marL="0" marR="0" rtl="0" algn="l">
              <a:lnSpc>
                <a:spcPct val="100000"/>
              </a:lnSpc>
              <a:spcBef>
                <a:spcPts val="800"/>
              </a:spcBef>
              <a:spcAft>
                <a:spcPts val="0"/>
              </a:spcAft>
              <a:buNone/>
            </a:pPr>
            <a:r>
              <a:rPr lang="en" sz="1800">
                <a:solidFill>
                  <a:schemeClr val="dk1"/>
                </a:solidFill>
              </a:rPr>
              <a:t>The goal of defining and implementing a new download policy was to reduce employee click-through rate to less than 5%.</a:t>
            </a:r>
            <a:r>
              <a:rPr lang="en" sz="1800">
                <a:solidFill>
                  <a:srgbClr val="980000"/>
                </a:solidFill>
              </a:rPr>
              <a:t> </a:t>
            </a:r>
            <a:r>
              <a:rPr b="1" lang="en" sz="1800">
                <a:solidFill>
                  <a:srgbClr val="980000"/>
                </a:solidFill>
              </a:rPr>
              <a:t>In other words, the business implemented policy as a means of achieving this goal.</a:t>
            </a:r>
            <a:endParaRPr b="1" sz="1800">
              <a:solidFill>
                <a:srgbClr val="980000"/>
              </a:solidFill>
            </a:endParaRPr>
          </a:p>
          <a:p>
            <a:pPr indent="0" lvl="0" marL="0" marR="0" rtl="0" algn="l">
              <a:lnSpc>
                <a:spcPct val="100000"/>
              </a:lnSpc>
              <a:spcBef>
                <a:spcPts val="800"/>
              </a:spcBef>
              <a:spcAft>
                <a:spcPts val="0"/>
              </a:spcAft>
              <a:buNone/>
            </a:pPr>
            <a:r>
              <a:t/>
            </a:r>
            <a:endParaRPr sz="1800">
              <a:solidFill>
                <a:schemeClr val="dk1"/>
              </a:solidFill>
            </a:endParaRPr>
          </a:p>
          <a:p>
            <a:pPr indent="457200" lvl="0" marL="457200" rtl="0" algn="l">
              <a:spcBef>
                <a:spcPts val="800"/>
              </a:spcBef>
              <a:spcAft>
                <a:spcPts val="0"/>
              </a:spcAft>
              <a:buNone/>
            </a:pPr>
            <a:r>
              <a:t/>
            </a:r>
            <a:endParaRPr sz="1800"/>
          </a:p>
          <a:p>
            <a:pPr indent="0" lvl="0" marL="1371600" rtl="0" algn="l">
              <a:spcBef>
                <a:spcPts val="800"/>
              </a:spcBef>
              <a:spcAft>
                <a:spcPts val="80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2" name="Shape 2162"/>
        <p:cNvGrpSpPr/>
        <p:nvPr/>
      </p:nvGrpSpPr>
      <p:grpSpPr>
        <a:xfrm>
          <a:off x="0" y="0"/>
          <a:ext cx="0" cy="0"/>
          <a:chOff x="0" y="0"/>
          <a:chExt cx="0" cy="0"/>
        </a:xfrm>
      </p:grpSpPr>
      <p:sp>
        <p:nvSpPr>
          <p:cNvPr id="2163" name="Google Shape;2163;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Business Goals Often Drive Policy Implementation</a:t>
            </a:r>
            <a:endParaRPr/>
          </a:p>
        </p:txBody>
      </p:sp>
      <p:sp>
        <p:nvSpPr>
          <p:cNvPr id="2164" name="Google Shape;2164;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Two Categories of Business Goals</a:t>
            </a:r>
            <a:endParaRPr/>
          </a:p>
        </p:txBody>
      </p:sp>
      <p:sp>
        <p:nvSpPr>
          <p:cNvPr id="2165" name="Google Shape;2165;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6" name="Google Shape;2166;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7" name="Google Shape;2167;p114"/>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solidFill>
                  <a:srgbClr val="24292E"/>
                </a:solidFill>
                <a:highlight>
                  <a:srgbClr val="FFFFFF"/>
                </a:highlight>
              </a:rPr>
              <a:t>Targets that the business sets in its own interest. </a:t>
            </a:r>
            <a:endParaRPr sz="1400">
              <a:solidFill>
                <a:srgbClr val="24292E"/>
              </a:solidFill>
              <a:highlight>
                <a:srgbClr val="FFFFFF"/>
              </a:highlight>
            </a:endParaRPr>
          </a:p>
          <a:p>
            <a:pPr indent="0" lvl="0" marL="0" rtl="0" algn="l">
              <a:spcBef>
                <a:spcPts val="0"/>
              </a:spcBef>
              <a:spcAft>
                <a:spcPts val="0"/>
              </a:spcAft>
              <a:buNone/>
            </a:pPr>
            <a:r>
              <a:t/>
            </a:r>
            <a:endParaRPr sz="1400">
              <a:solidFill>
                <a:srgbClr val="24292E"/>
              </a:solidFill>
              <a:highlight>
                <a:srgbClr val="FFFFFF"/>
              </a:highlight>
            </a:endParaRPr>
          </a:p>
          <a:p>
            <a:pPr indent="0" lvl="0" marL="0" rtl="0" algn="l">
              <a:spcBef>
                <a:spcPts val="0"/>
              </a:spcBef>
              <a:spcAft>
                <a:spcPts val="0"/>
              </a:spcAft>
              <a:buNone/>
            </a:pPr>
            <a:r>
              <a:rPr lang="en" sz="1400">
                <a:solidFill>
                  <a:srgbClr val="24292E"/>
                </a:solidFill>
                <a:highlight>
                  <a:srgbClr val="FFFFFF"/>
                </a:highlight>
              </a:rPr>
              <a:t>For example, an organization might aim to reduce long-term security expenses to less than $400,000.</a:t>
            </a:r>
            <a:endParaRPr sz="1400"/>
          </a:p>
        </p:txBody>
      </p:sp>
      <p:sp>
        <p:nvSpPr>
          <p:cNvPr id="2168" name="Google Shape;2168;p114"/>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800"/>
              <a:t>Internal/ Volitional</a:t>
            </a:r>
            <a:endParaRPr sz="1800"/>
          </a:p>
        </p:txBody>
      </p:sp>
      <p:sp>
        <p:nvSpPr>
          <p:cNvPr id="2169" name="Google Shape;2169;p114"/>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solidFill>
                  <a:srgbClr val="24292E"/>
                </a:solidFill>
                <a:highlight>
                  <a:srgbClr val="FFFFFF"/>
                </a:highlight>
              </a:rPr>
              <a:t>These are targets that the business must hit because they will suffer consequences if they do not. </a:t>
            </a:r>
            <a:endParaRPr sz="1400">
              <a:solidFill>
                <a:srgbClr val="24292E"/>
              </a:solidFill>
              <a:highlight>
                <a:srgbClr val="FFFFFF"/>
              </a:highlight>
            </a:endParaRPr>
          </a:p>
          <a:p>
            <a:pPr indent="0" lvl="0" marL="0" rtl="0" algn="l">
              <a:spcBef>
                <a:spcPts val="0"/>
              </a:spcBef>
              <a:spcAft>
                <a:spcPts val="0"/>
              </a:spcAft>
              <a:buNone/>
            </a:pPr>
            <a:r>
              <a:t/>
            </a:r>
            <a:endParaRPr sz="1400">
              <a:solidFill>
                <a:srgbClr val="24292E"/>
              </a:solidFill>
              <a:highlight>
                <a:srgbClr val="FFFFFF"/>
              </a:highlight>
            </a:endParaRPr>
          </a:p>
          <a:p>
            <a:pPr indent="0" lvl="0" marL="0" rtl="0" algn="l">
              <a:spcBef>
                <a:spcPts val="0"/>
              </a:spcBef>
              <a:spcAft>
                <a:spcPts val="0"/>
              </a:spcAft>
              <a:buNone/>
            </a:pPr>
            <a:r>
              <a:rPr lang="en" sz="1400">
                <a:solidFill>
                  <a:srgbClr val="24292E"/>
                </a:solidFill>
                <a:highlight>
                  <a:srgbClr val="FFFFFF"/>
                </a:highlight>
              </a:rPr>
              <a:t>Examples include the requirement that emerchants handle all credit card transactions securely, under penalty of law in the event of a breach of customer PII.</a:t>
            </a:r>
            <a:endParaRPr sz="1400"/>
          </a:p>
        </p:txBody>
      </p:sp>
      <p:sp>
        <p:nvSpPr>
          <p:cNvPr id="2170" name="Google Shape;2170;p114"/>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800"/>
              <a:t>External/ Imposed</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4" name="Shape 2174"/>
        <p:cNvGrpSpPr/>
        <p:nvPr/>
      </p:nvGrpSpPr>
      <p:grpSpPr>
        <a:xfrm>
          <a:off x="0" y="0"/>
          <a:ext cx="0" cy="0"/>
          <a:chOff x="0" y="0"/>
          <a:chExt cx="0" cy="0"/>
        </a:xfrm>
      </p:grpSpPr>
      <p:sp>
        <p:nvSpPr>
          <p:cNvPr id="2175" name="Google Shape;2175;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Internal Objectives and Policy</a:t>
            </a:r>
            <a:endParaRPr/>
          </a:p>
        </p:txBody>
      </p:sp>
      <p:sp>
        <p:nvSpPr>
          <p:cNvPr id="2176" name="Google Shape;2176;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7" name="Google Shape;2177;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8" name="Google Shape;2178;p115"/>
          <p:cNvSpPr txBox="1"/>
          <p:nvPr>
            <p:ph idx="3" type="body"/>
          </p:nvPr>
        </p:nvSpPr>
        <p:spPr>
          <a:xfrm>
            <a:off x="106250" y="2405225"/>
            <a:ext cx="8621400" cy="2700000"/>
          </a:xfrm>
          <a:prstGeom prst="rect">
            <a:avLst/>
          </a:prstGeom>
          <a:ln>
            <a:noFill/>
          </a:ln>
        </p:spPr>
        <p:txBody>
          <a:bodyPr anchorCtr="0" anchor="ctr" bIns="914400" lIns="457200" spcFirstLastPara="1" rIns="457200" wrap="square" tIns="914400">
            <a:noAutofit/>
          </a:bodyPr>
          <a:lstStyle/>
          <a:p>
            <a:pPr indent="0" lvl="0" marL="0" marR="0" rtl="0" algn="l">
              <a:lnSpc>
                <a:spcPct val="115000"/>
              </a:lnSpc>
              <a:spcBef>
                <a:spcPts val="0"/>
              </a:spcBef>
              <a:spcAft>
                <a:spcPts val="0"/>
              </a:spcAft>
              <a:buNone/>
            </a:pPr>
            <a:r>
              <a:t/>
            </a:r>
            <a:endParaRPr sz="1800"/>
          </a:p>
          <a:p>
            <a:pPr indent="0" lvl="0" marL="0" rtl="0" algn="ctr">
              <a:spcBef>
                <a:spcPts val="0"/>
              </a:spcBef>
              <a:spcAft>
                <a:spcPts val="0"/>
              </a:spcAft>
              <a:buClr>
                <a:schemeClr val="dk1"/>
              </a:buClr>
              <a:buSzPts val="1100"/>
              <a:buFont typeface="Arial"/>
              <a:buNone/>
            </a:pPr>
            <a:r>
              <a:rPr i="1" lang="en" sz="1600">
                <a:solidFill>
                  <a:schemeClr val="dk1"/>
                </a:solidFill>
                <a:highlight>
                  <a:schemeClr val="lt1"/>
                </a:highlight>
              </a:rPr>
              <a:t>Goals which are not required by any external organization or actors</a:t>
            </a:r>
            <a:endParaRPr i="1" sz="1600">
              <a:solidFill>
                <a:schemeClr val="dk1"/>
              </a:solidFill>
            </a:endParaRPr>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rPr lang="en" sz="1800"/>
              <a:t>An organization would hand this </a:t>
            </a:r>
            <a:r>
              <a:rPr lang="en" sz="1800"/>
              <a:t>off the IT team, who would be responsible for determining how best to implement it.</a:t>
            </a:r>
            <a:br>
              <a:rPr lang="en" sz="1800"/>
            </a:br>
            <a:endParaRPr sz="1800"/>
          </a:p>
          <a:p>
            <a:pPr indent="0" lvl="0" marL="0" marR="0" rtl="0" algn="l">
              <a:lnSpc>
                <a:spcPct val="115000"/>
              </a:lnSpc>
              <a:spcBef>
                <a:spcPts val="0"/>
              </a:spcBef>
              <a:spcAft>
                <a:spcPts val="0"/>
              </a:spcAft>
              <a:buNone/>
            </a:pPr>
            <a:r>
              <a:rPr lang="en" sz="1800"/>
              <a:t>One possible implementation is to require all Domain Administrators to use strong passwords, and force them to create a new password every month.</a:t>
            </a:r>
            <a:endParaRPr sz="1800"/>
          </a:p>
          <a:p>
            <a:pPr indent="0" lvl="0" marL="0" marR="0" rtl="0" algn="l">
              <a:lnSpc>
                <a:spcPct val="115000"/>
              </a:lnSpc>
              <a:spcBef>
                <a:spcPts val="0"/>
              </a:spcBef>
              <a:spcAft>
                <a:spcPts val="0"/>
              </a:spcAft>
              <a:buNone/>
            </a:pPr>
            <a:r>
              <a:t/>
            </a:r>
            <a:endParaRPr sz="1800"/>
          </a:p>
          <a:p>
            <a:pPr indent="0" lvl="0" marL="0" rtl="0" algn="ctr">
              <a:lnSpc>
                <a:spcPct val="115000"/>
              </a:lnSpc>
              <a:spcBef>
                <a:spcPts val="0"/>
              </a:spcBef>
              <a:spcAft>
                <a:spcPts val="0"/>
              </a:spcAft>
              <a:buNone/>
            </a:pPr>
            <a:r>
              <a:t/>
            </a:r>
            <a:endParaRPr sz="1800"/>
          </a:p>
          <a:p>
            <a:pPr indent="0" lvl="0" marL="0" rtl="0" algn="l">
              <a:spcBef>
                <a:spcPts val="0"/>
              </a:spcBef>
              <a:spcAft>
                <a:spcPts val="0"/>
              </a:spcAft>
              <a:buNone/>
            </a:pPr>
            <a:r>
              <a:rPr lang="en"/>
              <a:t> </a:t>
            </a:r>
            <a:endParaRPr/>
          </a:p>
          <a:p>
            <a:pPr indent="0" lvl="0" marL="0" rtl="0" algn="l">
              <a:spcBef>
                <a:spcPts val="800"/>
              </a:spcBef>
              <a:spcAft>
                <a:spcPts val="800"/>
              </a:spcAft>
              <a:buNone/>
            </a:pPr>
            <a:r>
              <a:t/>
            </a:r>
            <a:endParaRPr/>
          </a:p>
        </p:txBody>
      </p:sp>
      <p:sp>
        <p:nvSpPr>
          <p:cNvPr id="2179" name="Google Shape;2179;p115"/>
          <p:cNvSpPr/>
          <p:nvPr/>
        </p:nvSpPr>
        <p:spPr>
          <a:xfrm>
            <a:off x="436375" y="799325"/>
            <a:ext cx="8171400" cy="12243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Mono"/>
                <a:ea typeface="Roboto Mono"/>
                <a:cs typeface="Roboto Mono"/>
                <a:sym typeface="Roboto Mono"/>
              </a:rPr>
              <a:t>Example: Reduce unauthorized root-level login incidents on Domain Controllers to 0.</a:t>
            </a:r>
            <a:endParaRPr sz="1600">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3" name="Shape 2183"/>
        <p:cNvGrpSpPr/>
        <p:nvPr/>
      </p:nvGrpSpPr>
      <p:grpSpPr>
        <a:xfrm>
          <a:off x="0" y="0"/>
          <a:ext cx="0" cy="0"/>
          <a:chOff x="0" y="0"/>
          <a:chExt cx="0" cy="0"/>
        </a:xfrm>
      </p:grpSpPr>
      <p:sp>
        <p:nvSpPr>
          <p:cNvPr id="2184" name="Google Shape;2184;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Password Policy </a:t>
            </a:r>
            <a:endParaRPr/>
          </a:p>
        </p:txBody>
      </p:sp>
      <p:sp>
        <p:nvSpPr>
          <p:cNvPr id="2185" name="Google Shape;2185;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6" name="Google Shape;2186;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7" name="Google Shape;2187;p116"/>
          <p:cNvSpPr txBox="1"/>
          <p:nvPr>
            <p:ph idx="3" type="body"/>
          </p:nvPr>
        </p:nvSpPr>
        <p:spPr>
          <a:xfrm>
            <a:off x="175" y="822700"/>
            <a:ext cx="9144000" cy="4083900"/>
          </a:xfrm>
          <a:prstGeom prst="rect">
            <a:avLst/>
          </a:prstGeom>
        </p:spPr>
        <p:txBody>
          <a:bodyPr anchorCtr="0" anchor="t" bIns="914400" lIns="457200" spcFirstLastPara="1" rIns="457200" wrap="square" tIns="0">
            <a:noAutofit/>
          </a:bodyPr>
          <a:lstStyle/>
          <a:p>
            <a:pPr indent="0" lvl="0" marL="0" marR="0" rtl="0" algn="l">
              <a:lnSpc>
                <a:spcPct val="150000"/>
              </a:lnSpc>
              <a:spcBef>
                <a:spcPts val="0"/>
              </a:spcBef>
              <a:spcAft>
                <a:spcPts val="0"/>
              </a:spcAft>
              <a:buNone/>
            </a:pPr>
            <a:r>
              <a:rPr lang="en" sz="1800">
                <a:solidFill>
                  <a:schemeClr val="dk1"/>
                </a:solidFill>
              </a:rPr>
              <a:t>A </a:t>
            </a:r>
            <a:r>
              <a:rPr i="1" lang="en" sz="1800">
                <a:solidFill>
                  <a:schemeClr val="dk1"/>
                </a:solidFill>
              </a:rPr>
              <a:t>password policy</a:t>
            </a:r>
            <a:r>
              <a:rPr lang="en" sz="1800">
                <a:solidFill>
                  <a:schemeClr val="dk1"/>
                </a:solidFill>
              </a:rPr>
              <a:t> might require that Administrators create passwords with:</a:t>
            </a:r>
            <a:br>
              <a:rPr lang="en" sz="1800">
                <a:solidFill>
                  <a:schemeClr val="dk1"/>
                </a:solidFill>
              </a:rPr>
            </a:br>
            <a:endParaRPr sz="1800">
              <a:solidFill>
                <a:schemeClr val="dk1"/>
              </a:solidFill>
            </a:endParaRPr>
          </a:p>
          <a:p>
            <a:pPr indent="-342900" lvl="0" marL="457200" marR="0" rtl="0" algn="l">
              <a:lnSpc>
                <a:spcPct val="150000"/>
              </a:lnSpc>
              <a:spcBef>
                <a:spcPts val="800"/>
              </a:spcBef>
              <a:spcAft>
                <a:spcPts val="0"/>
              </a:spcAft>
              <a:buClr>
                <a:schemeClr val="dk1"/>
              </a:buClr>
              <a:buSzPts val="1800"/>
              <a:buChar char="☐"/>
            </a:pPr>
            <a:r>
              <a:rPr lang="en" sz="1800">
                <a:solidFill>
                  <a:schemeClr val="dk1"/>
                </a:solidFill>
              </a:rPr>
              <a:t>At least 16 Characters</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At least 1 Letter and 1 Number</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At least 1 Special Character (', (, ], etc.)</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No portion of the administrator's username</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sz="1800">
                <a:solidFill>
                  <a:schemeClr val="dk1"/>
                </a:solidFill>
              </a:rPr>
              <a:t>Passwords are also updated every month</a:t>
            </a:r>
            <a:endParaRPr sz="1800">
              <a:solidFill>
                <a:schemeClr val="dk1"/>
              </a:solidFill>
            </a:endParaRPr>
          </a:p>
          <a:p>
            <a:pPr indent="0" lvl="0" marL="0" marR="0" rtl="0" algn="l">
              <a:lnSpc>
                <a:spcPct val="100000"/>
              </a:lnSpc>
              <a:spcBef>
                <a:spcPts val="800"/>
              </a:spcBef>
              <a:spcAft>
                <a:spcPts val="0"/>
              </a:spcAft>
              <a:buNone/>
            </a:pPr>
            <a:r>
              <a:t/>
            </a:r>
            <a:endParaRPr sz="1800">
              <a:solidFill>
                <a:schemeClr val="dk1"/>
              </a:solidFill>
            </a:endParaRPr>
          </a:p>
          <a:p>
            <a:pPr indent="0" lvl="0" marL="1371600" rtl="0" algn="l">
              <a:spcBef>
                <a:spcPts val="800"/>
              </a:spcBef>
              <a:spcAft>
                <a:spcPts val="80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1" name="Shape 2191"/>
        <p:cNvGrpSpPr/>
        <p:nvPr/>
      </p:nvGrpSpPr>
      <p:grpSpPr>
        <a:xfrm>
          <a:off x="0" y="0"/>
          <a:ext cx="0" cy="0"/>
          <a:chOff x="0" y="0"/>
          <a:chExt cx="0" cy="0"/>
        </a:xfrm>
      </p:grpSpPr>
      <p:sp>
        <p:nvSpPr>
          <p:cNvPr id="2192" name="Google Shape;2192;p117"/>
          <p:cNvSpPr txBox="1"/>
          <p:nvPr>
            <p:ph type="title"/>
          </p:nvPr>
        </p:nvSpPr>
        <p:spPr>
          <a:xfrm>
            <a:off x="2544050" y="1161875"/>
            <a:ext cx="5770200" cy="26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4292E"/>
                </a:solidFill>
              </a:rPr>
              <a:t>This policy defines clear standards of behavior: </a:t>
            </a:r>
            <a:br>
              <a:rPr lang="en" sz="1800">
                <a:solidFill>
                  <a:srgbClr val="24292E"/>
                </a:solidFill>
              </a:rPr>
            </a:br>
            <a:br>
              <a:rPr lang="en" sz="1800">
                <a:solidFill>
                  <a:srgbClr val="24292E"/>
                </a:solidFill>
              </a:rPr>
            </a:br>
            <a:r>
              <a:rPr lang="en" sz="1800">
                <a:solidFill>
                  <a:srgbClr val="24292E"/>
                </a:solidFill>
              </a:rPr>
              <a:t>Administrators are expected to follow very specific rules with regard to their passwords, which their computers will enforce. </a:t>
            </a:r>
            <a:br>
              <a:rPr lang="en" sz="1800">
                <a:solidFill>
                  <a:srgbClr val="24292E"/>
                </a:solidFill>
              </a:rPr>
            </a:br>
            <a:br>
              <a:rPr lang="en" sz="1800">
                <a:solidFill>
                  <a:srgbClr val="24292E"/>
                </a:solidFill>
              </a:rPr>
            </a:br>
            <a:r>
              <a:rPr lang="en" sz="1800">
                <a:solidFill>
                  <a:srgbClr val="24292E"/>
                </a:solidFill>
              </a:rPr>
              <a:t>These rules are also specifically designed to achieve the goal of reducing the incidence of unauthorized root-level logins on Domain Contr</a:t>
            </a:r>
            <a:r>
              <a:rPr lang="en" sz="1800">
                <a:solidFill>
                  <a:srgbClr val="24292E"/>
                </a:solidFill>
                <a:latin typeface="Arial"/>
                <a:ea typeface="Arial"/>
                <a:cs typeface="Arial"/>
                <a:sym typeface="Arial"/>
              </a:rPr>
              <a:t>ollers to 0.</a:t>
            </a:r>
            <a:endParaRPr sz="1800"/>
          </a:p>
        </p:txBody>
      </p:sp>
      <p:sp>
        <p:nvSpPr>
          <p:cNvPr id="2193" name="Google Shape;2193;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4" name="Google Shape;2194;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8" name="Shape 2198"/>
        <p:cNvGrpSpPr/>
        <p:nvPr/>
      </p:nvGrpSpPr>
      <p:grpSpPr>
        <a:xfrm>
          <a:off x="0" y="0"/>
          <a:ext cx="0" cy="0"/>
          <a:chOff x="0" y="0"/>
          <a:chExt cx="0" cy="0"/>
        </a:xfrm>
      </p:grpSpPr>
      <p:sp>
        <p:nvSpPr>
          <p:cNvPr id="2199" name="Google Shape;2199;p118"/>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18"/>
          <p:cNvSpPr txBox="1"/>
          <p:nvPr>
            <p:ph type="title"/>
          </p:nvPr>
        </p:nvSpPr>
        <p:spPr>
          <a:xfrm>
            <a:off x="-12300" y="0"/>
            <a:ext cx="4250700" cy="1024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1) </a:t>
            </a:r>
            <a:endParaRPr sz="1800">
              <a:solidFill>
                <a:srgbClr val="FFFFFF"/>
              </a:solidFill>
              <a:latin typeface="Roboto Light"/>
              <a:ea typeface="Roboto Light"/>
              <a:cs typeface="Roboto Light"/>
              <a:sym typeface="Roboto Light"/>
            </a:endParaRPr>
          </a:p>
        </p:txBody>
      </p:sp>
      <p:sp>
        <p:nvSpPr>
          <p:cNvPr id="2201" name="Google Shape;2201;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2" name="Google Shape;2202;p118"/>
          <p:cNvSpPr/>
          <p:nvPr/>
        </p:nvSpPr>
        <p:spPr>
          <a:xfrm>
            <a:off x="1510925" y="808800"/>
            <a:ext cx="6867900" cy="43347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rotWithShape="0" algn="bl" dir="966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18"/>
          <p:cNvSpPr txBox="1"/>
          <p:nvPr/>
        </p:nvSpPr>
        <p:spPr>
          <a:xfrm>
            <a:off x="5649800" y="961200"/>
            <a:ext cx="2452800" cy="56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204" name="Google Shape;2204;p118"/>
          <p:cNvSpPr txBox="1"/>
          <p:nvPr>
            <p:ph idx="3" type="body"/>
          </p:nvPr>
        </p:nvSpPr>
        <p:spPr>
          <a:xfrm>
            <a:off x="1461025" y="1545275"/>
            <a:ext cx="6652800" cy="3357000"/>
          </a:xfrm>
          <a:prstGeom prst="rect">
            <a:avLst/>
          </a:prstGeom>
          <a:noFill/>
        </p:spPr>
        <p:txBody>
          <a:bodyPr anchorCtr="0" anchor="t" bIns="914400" lIns="457200" spcFirstLastPara="1" rIns="457200" wrap="square" tIns="0">
            <a:noAutofit/>
          </a:bodyPr>
          <a:lstStyle/>
          <a:p>
            <a:pPr indent="0" lvl="0" marL="0" marR="0" rtl="0" algn="l">
              <a:lnSpc>
                <a:spcPct val="100000"/>
              </a:lnSpc>
              <a:spcBef>
                <a:spcPts val="0"/>
              </a:spcBef>
              <a:spcAft>
                <a:spcPts val="0"/>
              </a:spcAft>
              <a:buNone/>
            </a:pPr>
            <a:r>
              <a:rPr b="1" lang="en">
                <a:solidFill>
                  <a:srgbClr val="24292E"/>
                </a:solidFill>
                <a:latin typeface="Courier New"/>
                <a:ea typeface="Courier New"/>
                <a:cs typeface="Courier New"/>
                <a:sym typeface="Courier New"/>
              </a:rPr>
              <a:t>DATE</a:t>
            </a:r>
            <a:r>
              <a:rPr lang="en">
                <a:solidFill>
                  <a:srgbClr val="24292E"/>
                </a:solidFill>
                <a:latin typeface="Courier New"/>
                <a:ea typeface="Courier New"/>
                <a:cs typeface="Courier New"/>
                <a:sym typeface="Courier New"/>
              </a:rPr>
              <a:t>: </a:t>
            </a:r>
            <a:r>
              <a:rPr lang="en">
                <a:latin typeface="Courier New"/>
                <a:ea typeface="Courier New"/>
                <a:cs typeface="Courier New"/>
                <a:sym typeface="Courier New"/>
              </a:rPr>
              <a:t>5/17/2017</a:t>
            </a:r>
            <a:endParaRPr>
              <a:latin typeface="Courier New"/>
              <a:ea typeface="Courier New"/>
              <a:cs typeface="Courier New"/>
              <a:sym typeface="Courier New"/>
            </a:endParaRPr>
          </a:p>
          <a:p>
            <a:pPr indent="0" lvl="0" marL="0" marR="0" rtl="0" algn="l">
              <a:lnSpc>
                <a:spcPct val="100000"/>
              </a:lnSpc>
              <a:spcBef>
                <a:spcPts val="200"/>
              </a:spcBef>
              <a:spcAft>
                <a:spcPts val="0"/>
              </a:spcAft>
              <a:buNone/>
            </a:pPr>
            <a:r>
              <a:rPr b="1" lang="en">
                <a:solidFill>
                  <a:srgbClr val="24292E"/>
                </a:solidFill>
                <a:latin typeface="Courier New"/>
                <a:ea typeface="Courier New"/>
                <a:cs typeface="Courier New"/>
                <a:sym typeface="Courier New"/>
              </a:rPr>
              <a:t>AUTHOR</a:t>
            </a:r>
            <a:r>
              <a:rPr lang="en">
                <a:solidFill>
                  <a:srgbClr val="24292E"/>
                </a:solidFill>
                <a:latin typeface="Courier New"/>
                <a:ea typeface="Courier New"/>
                <a:cs typeface="Courier New"/>
                <a:sym typeface="Courier New"/>
              </a:rPr>
              <a:t>: Jane Author</a:t>
            </a:r>
            <a:endParaRPr>
              <a:solidFill>
                <a:srgbClr val="24292E"/>
              </a:solidFill>
              <a:latin typeface="Courier New"/>
              <a:ea typeface="Courier New"/>
              <a:cs typeface="Courier New"/>
              <a:sym typeface="Courier New"/>
            </a:endParaRPr>
          </a:p>
          <a:p>
            <a:pPr indent="0" lvl="0" marL="457200" marR="0" rtl="0" algn="l">
              <a:lnSpc>
                <a:spcPct val="100000"/>
              </a:lnSpc>
              <a:spcBef>
                <a:spcPts val="200"/>
              </a:spcBef>
              <a:spcAft>
                <a:spcPts val="0"/>
              </a:spcAft>
              <a:buNone/>
            </a:pPr>
            <a:r>
              <a:t/>
            </a:r>
            <a:endParaRPr>
              <a:solidFill>
                <a:srgbClr val="24292E"/>
              </a:solidFill>
              <a:latin typeface="Courier New"/>
              <a:ea typeface="Courier New"/>
              <a:cs typeface="Courier New"/>
              <a:sym typeface="Courier New"/>
            </a:endParaRPr>
          </a:p>
          <a:p>
            <a:pPr indent="0" lvl="0" marL="0" marR="0" rtl="0" algn="l">
              <a:lnSpc>
                <a:spcPct val="100000"/>
              </a:lnSpc>
              <a:spcBef>
                <a:spcPts val="200"/>
              </a:spcBef>
              <a:spcAft>
                <a:spcPts val="0"/>
              </a:spcAft>
              <a:buNone/>
            </a:pPr>
            <a:r>
              <a:rPr b="1" lang="en">
                <a:solidFill>
                  <a:srgbClr val="24292E"/>
                </a:solidFill>
                <a:latin typeface="Courier New"/>
                <a:ea typeface="Courier New"/>
                <a:cs typeface="Courier New"/>
                <a:sym typeface="Courier New"/>
              </a:rPr>
              <a:t>DOMAIN ADMINISTRATOR PASSWORD POLICY</a:t>
            </a:r>
            <a:endParaRPr b="1">
              <a:solidFill>
                <a:srgbClr val="24292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
                <a:solidFill>
                  <a:srgbClr val="24292E"/>
                </a:solidFill>
                <a:latin typeface="Courier New"/>
                <a:ea typeface="Courier New"/>
                <a:cs typeface="Courier New"/>
                <a:sym typeface="Courier New"/>
              </a:rPr>
              <a:t>This document lays out a password policy for </a:t>
            </a:r>
            <a:br>
              <a:rPr lang="en">
                <a:solidFill>
                  <a:srgbClr val="24292E"/>
                </a:solidFill>
                <a:latin typeface="Courier New"/>
                <a:ea typeface="Courier New"/>
                <a:cs typeface="Courier New"/>
                <a:sym typeface="Courier New"/>
              </a:rPr>
            </a:br>
            <a:r>
              <a:rPr lang="en">
                <a:solidFill>
                  <a:srgbClr val="24292E"/>
                </a:solidFill>
                <a:latin typeface="Courier New"/>
                <a:ea typeface="Courier New"/>
                <a:cs typeface="Courier New"/>
                <a:sym typeface="Courier New"/>
              </a:rPr>
              <a:t>Domain Administrators.</a:t>
            </a:r>
            <a:endParaRPr>
              <a:solidFill>
                <a:srgbClr val="24292E"/>
              </a:solidFill>
              <a:latin typeface="Courier New"/>
              <a:ea typeface="Courier New"/>
              <a:cs typeface="Courier New"/>
              <a:sym typeface="Courier New"/>
            </a:endParaRPr>
          </a:p>
          <a:p>
            <a:pPr indent="0" lvl="0" marL="0" marR="0" rtl="0" algn="l">
              <a:lnSpc>
                <a:spcPct val="100000"/>
              </a:lnSpc>
              <a:spcBef>
                <a:spcPts val="200"/>
              </a:spcBef>
              <a:spcAft>
                <a:spcPts val="0"/>
              </a:spcAft>
              <a:buNone/>
            </a:pPr>
            <a:r>
              <a:t/>
            </a:r>
            <a:endParaRPr>
              <a:solidFill>
                <a:srgbClr val="24292E"/>
              </a:solidFill>
              <a:latin typeface="Courier New"/>
              <a:ea typeface="Courier New"/>
              <a:cs typeface="Courier New"/>
              <a:sym typeface="Courier New"/>
            </a:endParaRPr>
          </a:p>
          <a:p>
            <a:pPr indent="0" lvl="0" marL="0" marR="0" rtl="0" algn="l">
              <a:lnSpc>
                <a:spcPct val="100000"/>
              </a:lnSpc>
              <a:spcBef>
                <a:spcPts val="200"/>
              </a:spcBef>
              <a:spcAft>
                <a:spcPts val="0"/>
              </a:spcAft>
              <a:buNone/>
            </a:pPr>
            <a:r>
              <a:rPr b="1" lang="en">
                <a:solidFill>
                  <a:srgbClr val="24292E"/>
                </a:solidFill>
                <a:latin typeface="Courier New"/>
                <a:ea typeface="Courier New"/>
                <a:cs typeface="Courier New"/>
                <a:sym typeface="Courier New"/>
              </a:rPr>
              <a:t>PURPOSE</a:t>
            </a:r>
            <a:endParaRPr b="1">
              <a:solidFill>
                <a:srgbClr val="24292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n">
                <a:solidFill>
                  <a:srgbClr val="24292E"/>
                </a:solidFill>
                <a:latin typeface="Courier New"/>
                <a:ea typeface="Courier New"/>
                <a:cs typeface="Courier New"/>
                <a:sym typeface="Courier New"/>
              </a:rPr>
              <a:t>The purpose of implementing a Domain Administrator password policy is to reduce the incidence of unauthorized root-level logins on Domain Controllers.</a:t>
            </a:r>
            <a:endParaRPr>
              <a:solidFill>
                <a:srgbClr val="24292E"/>
              </a:solidFill>
              <a:latin typeface="Courier New"/>
              <a:ea typeface="Courier New"/>
              <a:cs typeface="Courier New"/>
              <a:sym typeface="Courier New"/>
            </a:endParaRPr>
          </a:p>
          <a:p>
            <a:pPr indent="0" lvl="0" marL="0" marR="0" rtl="0" algn="l">
              <a:lnSpc>
                <a:spcPct val="100000"/>
              </a:lnSpc>
              <a:spcBef>
                <a:spcPts val="800"/>
              </a:spcBef>
              <a:spcAft>
                <a:spcPts val="200"/>
              </a:spcAft>
              <a:buNone/>
            </a:pPr>
            <a:r>
              <a:rPr lang="en">
                <a:solidFill>
                  <a:srgbClr val="24292E"/>
                </a:solidFill>
                <a:latin typeface="Courier New"/>
                <a:ea typeface="Courier New"/>
                <a:cs typeface="Courier New"/>
                <a:sym typeface="Courier New"/>
              </a:rPr>
              <a:t>The organization has prioritized this objective in the interest of protecting the integrity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confidentiality of data on the corporate intranet.</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8" name="Shape 2208"/>
        <p:cNvGrpSpPr/>
        <p:nvPr/>
      </p:nvGrpSpPr>
      <p:grpSpPr>
        <a:xfrm>
          <a:off x="0" y="0"/>
          <a:ext cx="0" cy="0"/>
          <a:chOff x="0" y="0"/>
          <a:chExt cx="0" cy="0"/>
        </a:xfrm>
      </p:grpSpPr>
      <p:sp>
        <p:nvSpPr>
          <p:cNvPr id="2209" name="Google Shape;2209;p119"/>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19"/>
          <p:cNvSpPr/>
          <p:nvPr/>
        </p:nvSpPr>
        <p:spPr>
          <a:xfrm>
            <a:off x="1510925" y="808800"/>
            <a:ext cx="6867900" cy="43347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rotWithShape="0" algn="bl" dir="966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19"/>
          <p:cNvSpPr txBox="1"/>
          <p:nvPr/>
        </p:nvSpPr>
        <p:spPr>
          <a:xfrm>
            <a:off x="5649800" y="961200"/>
            <a:ext cx="2452800" cy="56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212" name="Google Shape;2212;p119"/>
          <p:cNvSpPr txBox="1"/>
          <p:nvPr>
            <p:ph type="title"/>
          </p:nvPr>
        </p:nvSpPr>
        <p:spPr>
          <a:xfrm>
            <a:off x="-12300" y="0"/>
            <a:ext cx="4250700" cy="1024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2) </a:t>
            </a:r>
            <a:endParaRPr sz="1800">
              <a:solidFill>
                <a:srgbClr val="FFFFFF"/>
              </a:solidFill>
              <a:latin typeface="Roboto Light"/>
              <a:ea typeface="Roboto Light"/>
              <a:cs typeface="Roboto Light"/>
              <a:sym typeface="Roboto Light"/>
            </a:endParaRPr>
          </a:p>
        </p:txBody>
      </p:sp>
      <p:sp>
        <p:nvSpPr>
          <p:cNvPr id="2213" name="Google Shape;2213;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4" name="Google Shape;2214;p119"/>
          <p:cNvSpPr txBox="1"/>
          <p:nvPr>
            <p:ph idx="3" type="body"/>
          </p:nvPr>
        </p:nvSpPr>
        <p:spPr>
          <a:xfrm>
            <a:off x="1461025" y="1587625"/>
            <a:ext cx="7261200" cy="3708300"/>
          </a:xfrm>
          <a:prstGeom prst="rect">
            <a:avLst/>
          </a:prstGeom>
          <a:noFill/>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solidFill>
                  <a:srgbClr val="24292E"/>
                </a:solidFill>
                <a:latin typeface="Courier New"/>
                <a:ea typeface="Courier New"/>
                <a:cs typeface="Courier New"/>
                <a:sym typeface="Courier New"/>
              </a:rPr>
              <a:t>POLICY DESCRIPTION</a:t>
            </a:r>
            <a:endParaRPr b="1">
              <a:solidFill>
                <a:srgbClr val="24292E"/>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Domain Administrators will be required to create a new strong password every month. This password MUST </a:t>
            </a:r>
            <a:r>
              <a:rPr lang="en">
                <a:solidFill>
                  <a:srgbClr val="D73A49"/>
                </a:solidFill>
                <a:latin typeface="Courier New"/>
                <a:ea typeface="Courier New"/>
                <a:cs typeface="Courier New"/>
                <a:sym typeface="Courier New"/>
              </a:rPr>
              <a:t>NOT</a:t>
            </a:r>
            <a:r>
              <a:rPr lang="en">
                <a:solidFill>
                  <a:srgbClr val="24292E"/>
                </a:solidFill>
                <a:latin typeface="Courier New"/>
                <a:ea typeface="Courier New"/>
                <a:cs typeface="Courier New"/>
                <a:sym typeface="Courier New"/>
              </a:rPr>
              <a:t> include any substring of the Domain Administrator's username.</a:t>
            </a:r>
            <a:endParaRPr>
              <a:solidFill>
                <a:srgbClr val="24292E"/>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In addition, the password must include:</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16</a:t>
            </a:r>
            <a:r>
              <a:rPr lang="en" sz="1200">
                <a:solidFill>
                  <a:srgbClr val="24292E"/>
                </a:solidFill>
                <a:latin typeface="Courier New"/>
                <a:ea typeface="Courier New"/>
                <a:cs typeface="Courier New"/>
                <a:sym typeface="Courier New"/>
              </a:rPr>
              <a:t> Characters</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Letter </a:t>
            </a:r>
            <a:r>
              <a:rPr lang="en" sz="1200">
                <a:solidFill>
                  <a:srgbClr val="D73A49"/>
                </a:solidFill>
                <a:latin typeface="Courier New"/>
                <a:ea typeface="Courier New"/>
                <a:cs typeface="Courier New"/>
                <a:sym typeface="Courier New"/>
              </a:rPr>
              <a:t>and</a:t>
            </a:r>
            <a:r>
              <a:rPr lang="en" sz="1200">
                <a:solidFill>
                  <a:srgbClr val="24292E"/>
                </a:solidFill>
                <a:latin typeface="Courier New"/>
                <a:ea typeface="Courier New"/>
                <a:cs typeface="Courier New"/>
                <a:sym typeface="Courier New"/>
              </a:rPr>
              <a: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Number</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Special Character (`'`, `(`, `]`, etc.)</a:t>
            </a:r>
            <a:endParaRPr sz="1200">
              <a:solidFill>
                <a:srgbClr val="24292E"/>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For example, the following passwords are legal for the user `guest`:</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`CloGyPTioNEntEDist`</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`CloGyPTioNEntEDist`</a:t>
            </a:r>
            <a:endParaRPr sz="1200">
              <a:solidFill>
                <a:srgbClr val="24292E"/>
              </a:solidFill>
              <a:latin typeface="Courier New"/>
              <a:ea typeface="Courier New"/>
              <a:cs typeface="Courier New"/>
              <a:sym typeface="Courier New"/>
            </a:endParaRPr>
          </a:p>
          <a:p>
            <a:pPr indent="0" lvl="0" marL="0" rtl="0" algn="l">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`n0tparticularly!strong`</a:t>
            </a:r>
            <a:endParaRPr sz="1200">
              <a:solidFill>
                <a:srgbClr val="24292E"/>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The following password is illegal:</a:t>
            </a:r>
            <a:endParaRPr sz="1200">
              <a:solidFill>
                <a:srgbClr val="24292E"/>
              </a:solidFill>
              <a:latin typeface="Courier New"/>
              <a:ea typeface="Courier New"/>
              <a:cs typeface="Courier New"/>
              <a:sym typeface="Courier New"/>
            </a:endParaRPr>
          </a:p>
          <a:p>
            <a:pPr indent="0" lvl="0" marL="0" rtl="0" algn="l">
              <a:spcBef>
                <a:spcPts val="200"/>
              </a:spcBef>
              <a:spcAft>
                <a:spcPts val="200"/>
              </a:spcAft>
              <a:buNone/>
            </a:pPr>
            <a:r>
              <a:rPr lang="en" sz="1200">
                <a:solidFill>
                  <a:srgbClr val="24292E"/>
                </a:solidFill>
                <a:latin typeface="Courier New"/>
                <a:ea typeface="Courier New"/>
                <a:cs typeface="Courier New"/>
                <a:sym typeface="Courier New"/>
              </a:rPr>
              <a:t>- `gue1st12345678901342`</a:t>
            </a:r>
            <a:endParaRPr b="1" sz="1200">
              <a:solidFill>
                <a:srgbClr val="24292E"/>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sp>
        <p:nvSpPr>
          <p:cNvPr id="2219" name="Google Shape;2219;p120"/>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20"/>
          <p:cNvSpPr/>
          <p:nvPr/>
        </p:nvSpPr>
        <p:spPr>
          <a:xfrm>
            <a:off x="1510925" y="808800"/>
            <a:ext cx="6867900" cy="38592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rotWithShape="0" algn="bl" dir="966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20"/>
          <p:cNvSpPr txBox="1"/>
          <p:nvPr/>
        </p:nvSpPr>
        <p:spPr>
          <a:xfrm>
            <a:off x="5649800" y="961200"/>
            <a:ext cx="2452800" cy="567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222" name="Google Shape;2222;p120"/>
          <p:cNvSpPr txBox="1"/>
          <p:nvPr>
            <p:ph type="title"/>
          </p:nvPr>
        </p:nvSpPr>
        <p:spPr>
          <a:xfrm>
            <a:off x="-12300" y="0"/>
            <a:ext cx="4250700" cy="10248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3) </a:t>
            </a:r>
            <a:endParaRPr sz="1800">
              <a:solidFill>
                <a:srgbClr val="FFFFFF"/>
              </a:solidFill>
              <a:latin typeface="Roboto Light"/>
              <a:ea typeface="Roboto Light"/>
              <a:cs typeface="Roboto Light"/>
              <a:sym typeface="Roboto Light"/>
            </a:endParaRPr>
          </a:p>
        </p:txBody>
      </p:sp>
      <p:sp>
        <p:nvSpPr>
          <p:cNvPr id="2223" name="Google Shape;2223;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4" name="Google Shape;2224;p120"/>
          <p:cNvSpPr txBox="1"/>
          <p:nvPr>
            <p:ph idx="3" type="body"/>
          </p:nvPr>
        </p:nvSpPr>
        <p:spPr>
          <a:xfrm>
            <a:off x="1461025" y="1621475"/>
            <a:ext cx="7006200" cy="2541600"/>
          </a:xfrm>
          <a:prstGeom prst="rect">
            <a:avLst/>
          </a:prstGeom>
          <a:noFill/>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24292E"/>
                </a:solidFill>
                <a:latin typeface="Courier New"/>
                <a:ea typeface="Courier New"/>
                <a:cs typeface="Courier New"/>
                <a:sym typeface="Courier New"/>
              </a:rPr>
              <a:t>ENFORCEMENT</a:t>
            </a:r>
            <a:endParaRPr b="1">
              <a:solidFill>
                <a:srgbClr val="24292E"/>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All workstations on the corporate domain have been configured to force Administrators to adhere to the above password complexity constraints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refresh intervals. </a:t>
            </a:r>
            <a:endParaRPr>
              <a:solidFill>
                <a:srgbClr val="24292E"/>
              </a:solidFill>
              <a:latin typeface="Courier New"/>
              <a:ea typeface="Courier New"/>
              <a:cs typeface="Courier New"/>
              <a:sym typeface="Courier New"/>
            </a:endParaRPr>
          </a:p>
          <a:p>
            <a:pPr indent="0" lvl="0" marL="0" rtl="0" algn="l">
              <a:lnSpc>
                <a:spcPct val="100000"/>
              </a:lnSpc>
              <a:spcBef>
                <a:spcPts val="80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Non-compliant passwords will be rejected by the </a:t>
            </a:r>
            <a:br>
              <a:rPr lang="en">
                <a:solidFill>
                  <a:srgbClr val="24292E"/>
                </a:solidFill>
                <a:latin typeface="Courier New"/>
                <a:ea typeface="Courier New"/>
                <a:cs typeface="Courier New"/>
                <a:sym typeface="Courier New"/>
              </a:rPr>
            </a:br>
            <a:r>
              <a:rPr lang="en">
                <a:solidFill>
                  <a:srgbClr val="24292E"/>
                </a:solidFill>
                <a:latin typeface="Courier New"/>
                <a:ea typeface="Courier New"/>
                <a:cs typeface="Courier New"/>
                <a:sym typeface="Courier New"/>
              </a:rPr>
              <a:t>operating system.</a:t>
            </a:r>
            <a:endParaRPr>
              <a:solidFill>
                <a:srgbClr val="24292E"/>
              </a:solidFill>
              <a:latin typeface="Courier New"/>
              <a:ea typeface="Courier New"/>
              <a:cs typeface="Courier New"/>
              <a:sym typeface="Courier New"/>
            </a:endParaRPr>
          </a:p>
          <a:p>
            <a:pPr indent="0" lvl="0" marL="0" rtl="0" algn="l">
              <a:lnSpc>
                <a:spcPct val="100000"/>
              </a:lnSpc>
              <a:spcBef>
                <a:spcPts val="800"/>
              </a:spcBef>
              <a:spcAft>
                <a:spcPts val="0"/>
              </a:spcAft>
              <a:buClr>
                <a:schemeClr val="dk1"/>
              </a:buClr>
              <a:buSzPts val="1100"/>
              <a:buFont typeface="Arial"/>
              <a:buNone/>
            </a:pPr>
            <a:r>
              <a:rPr b="1" lang="en">
                <a:solidFill>
                  <a:srgbClr val="24292E"/>
                </a:solidFill>
                <a:latin typeface="Courier New"/>
                <a:ea typeface="Courier New"/>
                <a:cs typeface="Courier New"/>
                <a:sym typeface="Courier New"/>
              </a:rPr>
              <a:t>MONITORING</a:t>
            </a:r>
            <a:endParaRPr b="1">
              <a:solidFill>
                <a:srgbClr val="24292E"/>
              </a:solidFill>
              <a:latin typeface="Courier New"/>
              <a:ea typeface="Courier New"/>
              <a:cs typeface="Courier New"/>
              <a:sym typeface="Courier New"/>
            </a:endParaRPr>
          </a:p>
          <a:p>
            <a:pPr indent="0" lvl="0" marL="0" marR="152400" rtl="0" algn="l">
              <a:lnSpc>
                <a:spcPct val="100000"/>
              </a:lnSpc>
              <a:spcBef>
                <a:spcPts val="0"/>
              </a:spcBef>
              <a:spcAft>
                <a:spcPts val="0"/>
              </a:spcAft>
              <a:buNone/>
            </a:pPr>
            <a:r>
              <a:rPr lang="en">
                <a:solidFill>
                  <a:srgbClr val="24292E"/>
                </a:solidFill>
                <a:latin typeface="Courier New"/>
                <a:ea typeface="Courier New"/>
                <a:cs typeface="Courier New"/>
                <a:sym typeface="Courier New"/>
              </a:rPr>
              <a:t>All attempts to log in as a Domain Administrator—both remote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local—will be monitored.</a:t>
            </a:r>
            <a:endParaRPr b="1">
              <a:solidFill>
                <a:srgbClr val="24292E"/>
              </a:solidFill>
              <a:latin typeface="Courier New"/>
              <a:ea typeface="Courier New"/>
              <a:cs typeface="Courier New"/>
              <a:sym typeface="Courier New"/>
            </a:endParaRPr>
          </a:p>
        </p:txBody>
      </p:sp>
      <p:cxnSp>
        <p:nvCxnSpPr>
          <p:cNvPr id="2225" name="Google Shape;2225;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9" name="Shape 2229"/>
        <p:cNvGrpSpPr/>
        <p:nvPr/>
      </p:nvGrpSpPr>
      <p:grpSpPr>
        <a:xfrm>
          <a:off x="0" y="0"/>
          <a:ext cx="0" cy="0"/>
          <a:chOff x="0" y="0"/>
          <a:chExt cx="0" cy="0"/>
        </a:xfrm>
      </p:grpSpPr>
      <p:sp>
        <p:nvSpPr>
          <p:cNvPr id="2230" name="Google Shape;2230;p12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231" name="Google Shape;223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2" name="Google Shape;2232;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3" name="Google Shape;2233;p12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Documenting Company Policies</a:t>
            </a:r>
            <a:br>
              <a:rPr b="1" lang="en"/>
            </a:br>
            <a:br>
              <a:rPr b="1" lang="en"/>
            </a:br>
            <a:r>
              <a:rPr lang="en" sz="1400"/>
              <a:t>I</a:t>
            </a:r>
            <a:r>
              <a:rPr lang="en" sz="1400">
                <a:solidFill>
                  <a:srgbClr val="24292E"/>
                </a:solidFill>
              </a:rPr>
              <a:t>n the previous lesson, you performed a risk analysis to help GeldCorp gain visibility into its most prominent threats. Since then, they've used your results to set numerous internal security goals.</a:t>
            </a:r>
            <a:br>
              <a:rPr lang="en" sz="1400">
                <a:solidFill>
                  <a:srgbClr val="24292E"/>
                </a:solidFill>
              </a:rPr>
            </a:br>
            <a:endParaRPr sz="1400">
              <a:solidFill>
                <a:srgbClr val="24292E"/>
              </a:solidFill>
            </a:endParaRPr>
          </a:p>
          <a:p>
            <a:pPr indent="0" lvl="0" marL="0" rtl="0" algn="l">
              <a:lnSpc>
                <a:spcPct val="115000"/>
              </a:lnSpc>
              <a:spcBef>
                <a:spcPts val="0"/>
              </a:spcBef>
              <a:spcAft>
                <a:spcPts val="0"/>
              </a:spcAft>
              <a:buClr>
                <a:schemeClr val="dk1"/>
              </a:buClr>
              <a:buSzPts val="1100"/>
              <a:buFont typeface="Arial"/>
              <a:buNone/>
            </a:pPr>
            <a:r>
              <a:rPr lang="en" sz="1400">
                <a:solidFill>
                  <a:srgbClr val="24292E"/>
                </a:solidFill>
              </a:rPr>
              <a:t>In this exercise, you will help them realize these goals by developing and documenting policies to support them.</a:t>
            </a:r>
            <a:endParaRPr sz="14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6" name="Google Shape;2036;p10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Class Objectives</a:t>
            </a:r>
            <a:endParaRPr sz="2400">
              <a:latin typeface="Roboto Medium"/>
              <a:ea typeface="Roboto Medium"/>
              <a:cs typeface="Roboto Medium"/>
              <a:sym typeface="Roboto Medium"/>
            </a:endParaRPr>
          </a:p>
        </p:txBody>
      </p:sp>
      <p:sp>
        <p:nvSpPr>
          <p:cNvPr id="2037" name="Google Shape;2037;p104"/>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By the end of today’s class, you will be able to:</a:t>
            </a:r>
            <a:endParaRPr sz="1800">
              <a:latin typeface="Roboto"/>
              <a:ea typeface="Roboto"/>
              <a:cs typeface="Roboto"/>
              <a:sym typeface="Roboto"/>
            </a:endParaRPr>
          </a:p>
        </p:txBody>
      </p:sp>
      <p:sp>
        <p:nvSpPr>
          <p:cNvPr id="2038" name="Google Shape;2038;p10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0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0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txBox="1"/>
          <p:nvPr/>
        </p:nvSpPr>
        <p:spPr>
          <a:xfrm>
            <a:off x="-12300" y="2266088"/>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Use governance frameworks to determine which policies an organization</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must develop.</a:t>
            </a:r>
            <a:endParaRPr sz="1600">
              <a:solidFill>
                <a:schemeClr val="dk1"/>
              </a:solidFill>
              <a:latin typeface="Roboto"/>
              <a:ea typeface="Roboto"/>
              <a:cs typeface="Roboto"/>
              <a:sym typeface="Roboto"/>
            </a:endParaRPr>
          </a:p>
        </p:txBody>
      </p:sp>
      <p:sp>
        <p:nvSpPr>
          <p:cNvPr id="2042" name="Google Shape;2042;p104"/>
          <p:cNvSpPr txBox="1"/>
          <p:nvPr/>
        </p:nvSpPr>
        <p:spPr>
          <a:xfrm>
            <a:off x="0" y="3099613"/>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Explain how audits are used to ensure compliance.</a:t>
            </a:r>
            <a:endParaRPr sz="1600">
              <a:solidFill>
                <a:schemeClr val="dk1"/>
              </a:solidFill>
              <a:latin typeface="Roboto"/>
              <a:ea typeface="Roboto"/>
              <a:cs typeface="Roboto"/>
              <a:sym typeface="Roboto"/>
            </a:endParaRPr>
          </a:p>
        </p:txBody>
      </p:sp>
      <p:pic>
        <p:nvPicPr>
          <p:cNvPr id="2043" name="Google Shape;2043;p104"/>
          <p:cNvPicPr preferRelativeResize="0"/>
          <p:nvPr/>
        </p:nvPicPr>
        <p:blipFill rotWithShape="1">
          <a:blip r:embed="rId3">
            <a:alphaModFix/>
          </a:blip>
          <a:srcRect b="1765" l="0" r="0" t="1774"/>
          <a:stretch/>
        </p:blipFill>
        <p:spPr>
          <a:xfrm>
            <a:off x="429768" y="1402811"/>
            <a:ext cx="785567" cy="606900"/>
          </a:xfrm>
          <a:prstGeom prst="rect">
            <a:avLst/>
          </a:prstGeom>
          <a:noFill/>
          <a:ln>
            <a:noFill/>
          </a:ln>
        </p:spPr>
      </p:pic>
      <p:pic>
        <p:nvPicPr>
          <p:cNvPr id="2044" name="Google Shape;2044;p104"/>
          <p:cNvPicPr preferRelativeResize="0"/>
          <p:nvPr/>
        </p:nvPicPr>
        <p:blipFill rotWithShape="1">
          <a:blip r:embed="rId4">
            <a:alphaModFix/>
          </a:blip>
          <a:srcRect b="1765" l="0" r="0" t="1774"/>
          <a:stretch/>
        </p:blipFill>
        <p:spPr>
          <a:xfrm>
            <a:off x="429768" y="2227098"/>
            <a:ext cx="785566" cy="606900"/>
          </a:xfrm>
          <a:prstGeom prst="rect">
            <a:avLst/>
          </a:prstGeom>
          <a:noFill/>
          <a:ln>
            <a:noFill/>
          </a:ln>
        </p:spPr>
      </p:pic>
      <p:pic>
        <p:nvPicPr>
          <p:cNvPr id="2045" name="Google Shape;2045;p104"/>
          <p:cNvPicPr preferRelativeResize="0"/>
          <p:nvPr/>
        </p:nvPicPr>
        <p:blipFill rotWithShape="1">
          <a:blip r:embed="rId5">
            <a:alphaModFix/>
          </a:blip>
          <a:srcRect b="1765" l="0" r="0" t="1774"/>
          <a:stretch/>
        </p:blipFill>
        <p:spPr>
          <a:xfrm>
            <a:off x="429768" y="3056198"/>
            <a:ext cx="785566" cy="606900"/>
          </a:xfrm>
          <a:prstGeom prst="rect">
            <a:avLst/>
          </a:prstGeom>
          <a:noFill/>
          <a:ln>
            <a:noFill/>
          </a:ln>
        </p:spPr>
      </p:pic>
      <p:sp>
        <p:nvSpPr>
          <p:cNvPr id="2046" name="Google Shape;2046;p104"/>
          <p:cNvSpPr/>
          <p:nvPr/>
        </p:nvSpPr>
        <p:spPr>
          <a:xfrm>
            <a:off x="1352550" y="3916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4"/>
          <p:cNvSpPr txBox="1"/>
          <p:nvPr/>
        </p:nvSpPr>
        <p:spPr>
          <a:xfrm>
            <a:off x="-12300" y="3969200"/>
            <a:ext cx="9168600" cy="5337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Develop business continuity and disaster recovery plans.</a:t>
            </a:r>
            <a:endParaRPr sz="1600">
              <a:solidFill>
                <a:schemeClr val="dk1"/>
              </a:solidFill>
              <a:latin typeface="Roboto"/>
              <a:ea typeface="Roboto"/>
              <a:cs typeface="Roboto"/>
              <a:sym typeface="Roboto"/>
            </a:endParaRPr>
          </a:p>
        </p:txBody>
      </p:sp>
      <p:pic>
        <p:nvPicPr>
          <p:cNvPr id="2048" name="Google Shape;2048;p104"/>
          <p:cNvPicPr preferRelativeResize="0"/>
          <p:nvPr/>
        </p:nvPicPr>
        <p:blipFill rotWithShape="1">
          <a:blip r:embed="rId5">
            <a:alphaModFix/>
          </a:blip>
          <a:srcRect b="1765" l="0" r="0" t="1774"/>
          <a:stretch/>
        </p:blipFill>
        <p:spPr>
          <a:xfrm>
            <a:off x="429768" y="3898923"/>
            <a:ext cx="785566" cy="606900"/>
          </a:xfrm>
          <a:prstGeom prst="rect">
            <a:avLst/>
          </a:prstGeom>
          <a:noFill/>
          <a:ln>
            <a:noFill/>
          </a:ln>
        </p:spPr>
      </p:pic>
      <p:sp>
        <p:nvSpPr>
          <p:cNvPr id="2049" name="Google Shape;2049;p104"/>
          <p:cNvSpPr txBox="1"/>
          <p:nvPr/>
        </p:nvSpPr>
        <p:spPr>
          <a:xfrm>
            <a:off x="12300" y="1448000"/>
            <a:ext cx="9144000" cy="4575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Explain how organizations use policy and procedure to formalize standards </a:t>
            </a:r>
            <a:br>
              <a:rPr lang="en" sz="1600">
                <a:latin typeface="Roboto"/>
                <a:ea typeface="Roboto"/>
                <a:cs typeface="Roboto"/>
                <a:sym typeface="Roboto"/>
              </a:rPr>
            </a:br>
            <a:r>
              <a:rPr lang="en" sz="1600">
                <a:latin typeface="Roboto"/>
                <a:ea typeface="Roboto"/>
                <a:cs typeface="Roboto"/>
                <a:sym typeface="Roboto"/>
              </a:rPr>
              <a:t>of “right” and “wrong”.</a:t>
            </a:r>
            <a:endParaRPr sz="16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7" name="Shape 2237"/>
        <p:cNvGrpSpPr/>
        <p:nvPr/>
      </p:nvGrpSpPr>
      <p:grpSpPr>
        <a:xfrm>
          <a:off x="0" y="0"/>
          <a:ext cx="0" cy="0"/>
          <a:chOff x="0" y="0"/>
          <a:chExt cx="0" cy="0"/>
        </a:xfrm>
      </p:grpSpPr>
      <p:sp>
        <p:nvSpPr>
          <p:cNvPr id="2238" name="Google Shape;2238;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9" name="Google Shape;2239;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Password Policy</a:t>
            </a:r>
            <a:endParaRPr/>
          </a:p>
        </p:txBody>
      </p:sp>
      <p:sp>
        <p:nvSpPr>
          <p:cNvPr id="2240" name="Google Shape;2240;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Assignment:</a:t>
            </a:r>
            <a:endParaRPr/>
          </a:p>
        </p:txBody>
      </p:sp>
      <p:sp>
        <p:nvSpPr>
          <p:cNvPr id="2241" name="Google Shape;2241;p122"/>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rPr>
              <a:t>Work in pairs on creating a policy for the below internal goal and don't hesitate to ask your instructional staff and/or classmates for help if you get stuck.</a:t>
            </a:r>
            <a:endParaRPr>
              <a:solidFill>
                <a:srgbClr val="24292E"/>
              </a:solidFill>
            </a:endParaRPr>
          </a:p>
          <a:p>
            <a:pPr indent="0" lvl="0" marL="0" marR="38100" rtl="0" algn="l">
              <a:spcBef>
                <a:spcPts val="1800"/>
              </a:spcBef>
              <a:spcAft>
                <a:spcPts val="0"/>
              </a:spcAft>
              <a:buNone/>
            </a:pPr>
            <a:r>
              <a:t/>
            </a:r>
            <a:endParaRPr b="1">
              <a:solidFill>
                <a:srgbClr val="24292E"/>
              </a:solidFill>
            </a:endParaRPr>
          </a:p>
          <a:p>
            <a:pPr indent="190500" lvl="0" marL="0" marR="38100" rtl="0" algn="l">
              <a:spcBef>
                <a:spcPts val="1800"/>
              </a:spcBef>
              <a:spcAft>
                <a:spcPts val="0"/>
              </a:spcAft>
              <a:buNone/>
            </a:pPr>
            <a:r>
              <a:rPr b="1" lang="en">
                <a:solidFill>
                  <a:srgbClr val="24292E"/>
                </a:solidFill>
              </a:rPr>
              <a:t>Internal Goals</a:t>
            </a:r>
            <a:endParaRPr b="1">
              <a:solidFill>
                <a:srgbClr val="24292E"/>
              </a:solidFill>
            </a:endParaRPr>
          </a:p>
          <a:p>
            <a:pPr indent="-317500" lvl="0" marL="457200" rtl="0" algn="l">
              <a:lnSpc>
                <a:spcPct val="115000"/>
              </a:lnSpc>
              <a:spcBef>
                <a:spcPts val="1200"/>
              </a:spcBef>
              <a:spcAft>
                <a:spcPts val="0"/>
              </a:spcAft>
              <a:buClr>
                <a:srgbClr val="24292E"/>
              </a:buClr>
              <a:buSzPts val="1400"/>
              <a:buFont typeface="Roboto"/>
              <a:buChar char="●"/>
            </a:pPr>
            <a:r>
              <a:rPr lang="en">
                <a:solidFill>
                  <a:srgbClr val="24292E"/>
                </a:solidFill>
              </a:rPr>
              <a:t>Eliminate tailgating at all main offices.</a:t>
            </a:r>
            <a:endParaRPr>
              <a:solidFill>
                <a:srgbClr val="24292E"/>
              </a:solidFill>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rPr>
              <a:t>Note: </a:t>
            </a:r>
            <a:r>
              <a:rPr i="1" lang="en">
                <a:solidFill>
                  <a:srgbClr val="24292E"/>
                </a:solidFill>
              </a:rPr>
              <a:t>Tailgating</a:t>
            </a:r>
            <a:r>
              <a:rPr lang="en">
                <a:solidFill>
                  <a:srgbClr val="24292E"/>
                </a:solidFill>
              </a:rPr>
              <a:t> is when an employee holds the door open for others, thus allowing them to enter the building without scanning their ID.</a:t>
            </a:r>
            <a:endParaRPr>
              <a:solidFill>
                <a:srgbClr val="24292E"/>
              </a:solidFill>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rPr>
              <a:t>Guarantee 99% uptime for all trading applications.</a:t>
            </a:r>
            <a:endParaRPr>
              <a:solidFill>
                <a:srgbClr val="24292E"/>
              </a:solidFill>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rPr>
              <a:t>Reduce incidence of developers accessing customer PII that they don't need for their projects.</a:t>
            </a:r>
            <a:endParaRPr>
              <a:solidFill>
                <a:srgbClr val="24292E"/>
              </a:solidFill>
            </a:endParaRPr>
          </a:p>
          <a:p>
            <a:pPr indent="0" lvl="0" marL="0" marR="152400" rtl="0" algn="l">
              <a:lnSpc>
                <a:spcPct val="145000"/>
              </a:lnSpc>
              <a:spcBef>
                <a:spcPts val="1200"/>
              </a:spcBef>
              <a:spcAft>
                <a:spcPts val="0"/>
              </a:spcAft>
              <a:buNone/>
            </a:pPr>
            <a:r>
              <a:t/>
            </a:r>
            <a:endParaRPr b="1" sz="1200">
              <a:solidFill>
                <a:srgbClr val="24292E"/>
              </a:solidFill>
              <a:highlight>
                <a:srgbClr val="F6F8FA"/>
              </a:highlight>
              <a:latin typeface="Courier New"/>
              <a:ea typeface="Courier New"/>
              <a:cs typeface="Courier New"/>
              <a:sym typeface="Courier New"/>
            </a:endParaRPr>
          </a:p>
          <a:p>
            <a:pPr indent="0" lvl="0" marL="0" rtl="0" algn="l">
              <a:spcBef>
                <a:spcPts val="1200"/>
              </a:spcBef>
              <a:spcAft>
                <a:spcPts val="800"/>
              </a:spcAft>
              <a:buNone/>
            </a:pPr>
            <a:r>
              <a:t/>
            </a:r>
            <a:endParaRPr/>
          </a:p>
        </p:txBody>
      </p:sp>
      <p:sp>
        <p:nvSpPr>
          <p:cNvPr id="2242" name="Google Shape;2242;p12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2243" name="Google Shape;2243;p12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7" name="Shape 2247"/>
        <p:cNvGrpSpPr/>
        <p:nvPr/>
      </p:nvGrpSpPr>
      <p:grpSpPr>
        <a:xfrm>
          <a:off x="0" y="0"/>
          <a:ext cx="0" cy="0"/>
          <a:chOff x="0" y="0"/>
          <a:chExt cx="0" cy="0"/>
        </a:xfrm>
      </p:grpSpPr>
      <p:sp>
        <p:nvSpPr>
          <p:cNvPr id="2248" name="Google Shape;224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9" name="Google Shape;2249;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Password Policy</a:t>
            </a:r>
            <a:endParaRPr/>
          </a:p>
        </p:txBody>
      </p:sp>
      <p:sp>
        <p:nvSpPr>
          <p:cNvPr id="2250" name="Google Shape;2250;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Password Policy Template:</a:t>
            </a:r>
            <a:endParaRPr/>
          </a:p>
        </p:txBody>
      </p:sp>
      <p:sp>
        <p:nvSpPr>
          <p:cNvPr id="2251" name="Google Shape;2251;p123"/>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DATE:</a:t>
            </a:r>
            <a:endParaRPr b="1" sz="1200">
              <a:solidFill>
                <a:srgbClr val="24292E"/>
              </a:solidFill>
              <a:latin typeface="Courier New"/>
              <a:ea typeface="Courier New"/>
              <a:cs typeface="Courier New"/>
              <a:sym typeface="Courier New"/>
            </a:endParaRPr>
          </a:p>
          <a:p>
            <a:pPr indent="0" lvl="0" marL="0" rtl="0" algn="l">
              <a:spcBef>
                <a:spcPts val="800"/>
              </a:spcBef>
              <a:spcAft>
                <a:spcPts val="0"/>
              </a:spcAft>
              <a:buNone/>
            </a:pPr>
            <a:r>
              <a:rPr b="1" lang="en" sz="1200">
                <a:solidFill>
                  <a:srgbClr val="24292E"/>
                </a:solidFill>
                <a:latin typeface="Courier New"/>
                <a:ea typeface="Courier New"/>
                <a:cs typeface="Courier New"/>
                <a:sym typeface="Courier New"/>
              </a:rPr>
              <a:t>AUTHOR:</a:t>
            </a:r>
            <a:endParaRPr b="1" sz="1200">
              <a:solidFill>
                <a:srgbClr val="24292E"/>
              </a:solidFill>
              <a:latin typeface="Courier New"/>
              <a:ea typeface="Courier New"/>
              <a:cs typeface="Courier New"/>
              <a:sym typeface="Courier New"/>
            </a:endParaRPr>
          </a:p>
          <a:p>
            <a:pPr indent="0" lvl="0" marL="0" rtl="0" algn="l">
              <a:spcBef>
                <a:spcPts val="800"/>
              </a:spcBef>
              <a:spcAft>
                <a:spcPts val="0"/>
              </a:spcAft>
              <a:buNone/>
            </a:pPr>
            <a:r>
              <a:rPr b="1" lang="en" sz="1200">
                <a:solidFill>
                  <a:srgbClr val="24292E"/>
                </a:solidFill>
                <a:latin typeface="Courier New"/>
                <a:ea typeface="Courier New"/>
                <a:cs typeface="Courier New"/>
                <a:sym typeface="Courier New"/>
              </a:rPr>
              <a:t>&lt;Policy Name&gt;</a:t>
            </a:r>
            <a:endParaRPr b="1" sz="1200">
              <a:solidFill>
                <a:srgbClr val="24292E"/>
              </a:solidFill>
              <a:latin typeface="Courier New"/>
              <a:ea typeface="Courier New"/>
              <a:cs typeface="Courier New"/>
              <a:sym typeface="Courier New"/>
            </a:endParaRPr>
          </a:p>
          <a:p>
            <a:pPr indent="0" lvl="0" marL="0" rtl="0" algn="l">
              <a:spcBef>
                <a:spcPts val="800"/>
              </a:spcBef>
              <a:spcAft>
                <a:spcPts val="0"/>
              </a:spcAft>
              <a:buNone/>
            </a:pPr>
            <a:r>
              <a:rPr b="1" lang="en" sz="1200">
                <a:solidFill>
                  <a:srgbClr val="24292E"/>
                </a:solidFill>
                <a:latin typeface="Courier New"/>
                <a:ea typeface="Courier New"/>
                <a:cs typeface="Courier New"/>
                <a:sym typeface="Courier New"/>
              </a:rPr>
              <a:t>PURPOSE</a:t>
            </a:r>
            <a:endParaRPr b="1" sz="1200">
              <a:solidFill>
                <a:srgbClr val="24292E"/>
              </a:solidFill>
              <a:latin typeface="Courier New"/>
              <a:ea typeface="Courier New"/>
              <a:cs typeface="Courier New"/>
              <a:sym typeface="Courier New"/>
            </a:endParaRPr>
          </a:p>
          <a:p>
            <a:pPr indent="0" lvl="0" marL="0" rtl="0" algn="l">
              <a:spcBef>
                <a:spcPts val="800"/>
              </a:spcBef>
              <a:spcAft>
                <a:spcPts val="0"/>
              </a:spcAft>
              <a:buNone/>
            </a:pPr>
            <a:r>
              <a:rPr lang="en" sz="1200">
                <a:solidFill>
                  <a:srgbClr val="24292E"/>
                </a:solidFill>
                <a:latin typeface="Courier New"/>
                <a:ea typeface="Courier New"/>
                <a:cs typeface="Courier New"/>
                <a:sym typeface="Courier New"/>
              </a:rPr>
              <a:t>What security benefit does this policy bring?</a:t>
            </a:r>
            <a:endParaRPr sz="1200">
              <a:solidFill>
                <a:srgbClr val="24292E"/>
              </a:solidFill>
              <a:latin typeface="Courier New"/>
              <a:ea typeface="Courier New"/>
              <a:cs typeface="Courier New"/>
              <a:sym typeface="Courier New"/>
            </a:endParaRPr>
          </a:p>
          <a:p>
            <a:pPr indent="0" lvl="0" marL="0" rtl="0" algn="l">
              <a:spcBef>
                <a:spcPts val="800"/>
              </a:spcBef>
              <a:spcAft>
                <a:spcPts val="0"/>
              </a:spcAft>
              <a:buNone/>
            </a:pPr>
            <a:r>
              <a:rPr b="1" lang="en" sz="1200">
                <a:solidFill>
                  <a:srgbClr val="24292E"/>
                </a:solidFill>
                <a:latin typeface="Courier New"/>
                <a:ea typeface="Courier New"/>
                <a:cs typeface="Courier New"/>
                <a:sym typeface="Courier New"/>
              </a:rPr>
              <a:t>DESCRIPTION OF &lt;Policy Name&gt;</a:t>
            </a:r>
            <a:endParaRPr b="1" sz="1200">
              <a:solidFill>
                <a:srgbClr val="24292E"/>
              </a:solidFill>
              <a:latin typeface="Courier New"/>
              <a:ea typeface="Courier New"/>
              <a:cs typeface="Courier New"/>
              <a:sym typeface="Courier New"/>
            </a:endParaRPr>
          </a:p>
          <a:p>
            <a:pPr indent="0" lvl="0" marL="0" rtl="0" algn="l">
              <a:spcBef>
                <a:spcPts val="800"/>
              </a:spcBef>
              <a:spcAft>
                <a:spcPts val="0"/>
              </a:spcAft>
              <a:buNone/>
            </a:pPr>
            <a:r>
              <a:rPr lang="en" sz="1200">
                <a:solidFill>
                  <a:srgbClr val="24292E"/>
                </a:solidFill>
                <a:latin typeface="Courier New"/>
                <a:ea typeface="Courier New"/>
                <a:cs typeface="Courier New"/>
                <a:sym typeface="Courier New"/>
              </a:rPr>
              <a:t>What are the terms of the policy?</a:t>
            </a:r>
            <a:endParaRPr sz="1200">
              <a:solidFill>
                <a:srgbClr val="24292E"/>
              </a:solidFill>
              <a:latin typeface="Courier New"/>
              <a:ea typeface="Courier New"/>
              <a:cs typeface="Courier New"/>
              <a:sym typeface="Courier New"/>
            </a:endParaRPr>
          </a:p>
          <a:p>
            <a:pPr indent="0" lvl="0" marL="0" rtl="0" algn="l">
              <a:spcBef>
                <a:spcPts val="800"/>
              </a:spcBef>
              <a:spcAft>
                <a:spcPts val="0"/>
              </a:spcAft>
              <a:buNone/>
            </a:pPr>
            <a:r>
              <a:rPr b="1" lang="en" sz="1200">
                <a:solidFill>
                  <a:srgbClr val="24292E"/>
                </a:solidFill>
                <a:latin typeface="Courier New"/>
                <a:ea typeface="Courier New"/>
                <a:cs typeface="Courier New"/>
                <a:sym typeface="Courier New"/>
              </a:rPr>
              <a:t>ENFORCEMENT</a:t>
            </a:r>
            <a:endParaRPr b="1" sz="1200">
              <a:solidFill>
                <a:srgbClr val="24292E"/>
              </a:solidFill>
              <a:latin typeface="Courier New"/>
              <a:ea typeface="Courier New"/>
              <a:cs typeface="Courier New"/>
              <a:sym typeface="Courier New"/>
            </a:endParaRPr>
          </a:p>
          <a:p>
            <a:pPr indent="0" lvl="0" marL="0" rtl="0" algn="l">
              <a:spcBef>
                <a:spcPts val="800"/>
              </a:spcBef>
              <a:spcAft>
                <a:spcPts val="0"/>
              </a:spcAft>
              <a:buNone/>
            </a:pPr>
            <a:r>
              <a:rPr lang="en" sz="1200">
                <a:solidFill>
                  <a:srgbClr val="24292E"/>
                </a:solidFill>
                <a:latin typeface="Courier New"/>
                <a:ea typeface="Courier New"/>
                <a:cs typeface="Courier New"/>
                <a:sym typeface="Courier New"/>
              </a:rPr>
              <a:t>How will this policy be enforced?</a:t>
            </a:r>
            <a:endParaRPr sz="1200">
              <a:solidFill>
                <a:srgbClr val="24292E"/>
              </a:solidFill>
              <a:latin typeface="Courier New"/>
              <a:ea typeface="Courier New"/>
              <a:cs typeface="Courier New"/>
              <a:sym typeface="Courier New"/>
            </a:endParaRPr>
          </a:p>
          <a:p>
            <a:pPr indent="0" lvl="0" marL="0" rtl="0" algn="l">
              <a:spcBef>
                <a:spcPts val="800"/>
              </a:spcBef>
              <a:spcAft>
                <a:spcPts val="0"/>
              </a:spcAft>
              <a:buNone/>
            </a:pPr>
            <a:r>
              <a:rPr b="1" lang="en" sz="1200">
                <a:solidFill>
                  <a:srgbClr val="24292E"/>
                </a:solidFill>
                <a:latin typeface="Courier New"/>
                <a:ea typeface="Courier New"/>
                <a:cs typeface="Courier New"/>
                <a:sym typeface="Courier New"/>
              </a:rPr>
              <a:t>MONITORING  </a:t>
            </a:r>
            <a:endParaRPr b="1" sz="1200">
              <a:solidFill>
                <a:srgbClr val="24292E"/>
              </a:solidFill>
              <a:latin typeface="Courier New"/>
              <a:ea typeface="Courier New"/>
              <a:cs typeface="Courier New"/>
              <a:sym typeface="Courier New"/>
            </a:endParaRPr>
          </a:p>
          <a:p>
            <a:pPr indent="0" lvl="0" marL="0" marR="152400" rtl="0" algn="l">
              <a:lnSpc>
                <a:spcPct val="145000"/>
              </a:lnSpc>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How will the effectiveness of this policy be measured?</a:t>
            </a:r>
            <a:endParaRPr sz="1200">
              <a:solidFill>
                <a:srgbClr val="24292E"/>
              </a:solidFill>
              <a:latin typeface="Courier New"/>
              <a:ea typeface="Courier New"/>
              <a:cs typeface="Courier New"/>
              <a:sym typeface="Courier New"/>
            </a:endParaRPr>
          </a:p>
          <a:p>
            <a:pPr indent="0" lvl="0" marL="0" rtl="0" algn="l">
              <a:spcBef>
                <a:spcPts val="1200"/>
              </a:spcBef>
              <a:spcAft>
                <a:spcPts val="800"/>
              </a:spcAft>
              <a:buNone/>
            </a:pPr>
            <a:r>
              <a:t/>
            </a:r>
            <a:endParaRPr/>
          </a:p>
        </p:txBody>
      </p:sp>
      <p:sp>
        <p:nvSpPr>
          <p:cNvPr id="2252" name="Google Shape;2252;p12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2253" name="Google Shape;2253;p12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sp>
        <p:nvSpPr>
          <p:cNvPr id="2258" name="Google Shape;2258;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9" name="Google Shape;2259;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125"/>
          <p:cNvSpPr txBox="1"/>
          <p:nvPr>
            <p:ph type="title"/>
          </p:nvPr>
        </p:nvSpPr>
        <p:spPr>
          <a:xfrm>
            <a:off x="274325" y="1834800"/>
            <a:ext cx="8595300" cy="104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Using Framework </a:t>
            </a:r>
            <a:br>
              <a:rPr lang="en"/>
            </a:br>
            <a:r>
              <a:rPr lang="en"/>
              <a:t>to Guide Policy Development</a:t>
            </a:r>
            <a:endParaRPr/>
          </a:p>
          <a:p>
            <a:pPr indent="0" lvl="0" marL="0" rtl="0" algn="ctr">
              <a:spcBef>
                <a:spcPts val="0"/>
              </a:spcBef>
              <a:spcAft>
                <a:spcPts val="0"/>
              </a:spcAft>
              <a:buNone/>
            </a:pPr>
            <a:r>
              <a:t/>
            </a:r>
            <a:endParaRPr/>
          </a:p>
        </p:txBody>
      </p:sp>
      <p:sp>
        <p:nvSpPr>
          <p:cNvPr id="2265" name="Google Shape;2265;p12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6" name="Google Shape;2266;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1C232"/>
        </a:solidFill>
      </p:bgPr>
    </p:bg>
    <p:spTree>
      <p:nvGrpSpPr>
        <p:cNvPr id="2270" name="Shape 2270"/>
        <p:cNvGrpSpPr/>
        <p:nvPr/>
      </p:nvGrpSpPr>
      <p:grpSpPr>
        <a:xfrm>
          <a:off x="0" y="0"/>
          <a:ext cx="0" cy="0"/>
          <a:chOff x="0" y="0"/>
          <a:chExt cx="0" cy="0"/>
        </a:xfrm>
      </p:grpSpPr>
      <p:sp>
        <p:nvSpPr>
          <p:cNvPr id="2271" name="Google Shape;2271;p126"/>
          <p:cNvSpPr/>
          <p:nvPr/>
        </p:nvSpPr>
        <p:spPr>
          <a:xfrm>
            <a:off x="309150" y="794800"/>
            <a:ext cx="8569800" cy="2845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Internal Objectives and Policy</a:t>
            </a:r>
            <a:endParaRPr/>
          </a:p>
        </p:txBody>
      </p:sp>
      <p:sp>
        <p:nvSpPr>
          <p:cNvPr id="2273" name="Google Shape;2273;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4" name="Google Shape;2274;p126"/>
          <p:cNvSpPr/>
          <p:nvPr/>
        </p:nvSpPr>
        <p:spPr>
          <a:xfrm>
            <a:off x="385350" y="3703138"/>
            <a:ext cx="8525700" cy="109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600">
                <a:latin typeface="Roboto"/>
                <a:ea typeface="Roboto"/>
                <a:cs typeface="Roboto"/>
                <a:sym typeface="Roboto"/>
              </a:rPr>
              <a:t>Example</a:t>
            </a:r>
            <a:r>
              <a:rPr lang="en" sz="1600">
                <a:latin typeface="Roboto Medium"/>
                <a:ea typeface="Roboto Medium"/>
                <a:cs typeface="Roboto Medium"/>
                <a:sym typeface="Roboto Medium"/>
              </a:rPr>
              <a:t>: Merchants that process financial transactions are legally required to guarantee that their customers’ data remains confidential. If a company suffers a breach that results in the disclosure of customer PII, they may be subject to fines and other legal penalties.</a:t>
            </a:r>
            <a:endParaRPr sz="1600">
              <a:latin typeface="Roboto Medium"/>
              <a:ea typeface="Roboto Medium"/>
              <a:cs typeface="Roboto Medium"/>
              <a:sym typeface="Roboto Medium"/>
            </a:endParaRPr>
          </a:p>
        </p:txBody>
      </p:sp>
      <p:sp>
        <p:nvSpPr>
          <p:cNvPr id="2275" name="Google Shape;2275;p126"/>
          <p:cNvSpPr txBox="1"/>
          <p:nvPr/>
        </p:nvSpPr>
        <p:spPr>
          <a:xfrm>
            <a:off x="534400" y="1067800"/>
            <a:ext cx="3287700" cy="274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solidFill>
                  <a:schemeClr val="dk1"/>
                </a:solidFill>
                <a:latin typeface="Roboto"/>
                <a:ea typeface="Roboto"/>
                <a:cs typeface="Roboto"/>
                <a:sym typeface="Roboto"/>
              </a:rPr>
              <a:t>Businesses often have to follow rules in addition to those they set for themselves. These rules don’t directly benefit the business, but might be mandated by the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law or industry standards.</a:t>
            </a:r>
            <a:endParaRPr sz="1800">
              <a:solidFill>
                <a:schemeClr val="dk1"/>
              </a:solidFill>
              <a:latin typeface="Roboto"/>
              <a:ea typeface="Roboto"/>
              <a:cs typeface="Roboto"/>
              <a:sym typeface="Roboto"/>
            </a:endParaRPr>
          </a:p>
        </p:txBody>
      </p:sp>
      <p:pic>
        <p:nvPicPr>
          <p:cNvPr id="2276" name="Google Shape;2276;p126"/>
          <p:cNvPicPr preferRelativeResize="0"/>
          <p:nvPr/>
        </p:nvPicPr>
        <p:blipFill>
          <a:blip r:embed="rId3">
            <a:alphaModFix/>
          </a:blip>
          <a:stretch>
            <a:fillRect/>
          </a:stretch>
        </p:blipFill>
        <p:spPr>
          <a:xfrm>
            <a:off x="3757225" y="195525"/>
            <a:ext cx="5112450" cy="37781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2280" name="Shape 2280"/>
        <p:cNvGrpSpPr/>
        <p:nvPr/>
      </p:nvGrpSpPr>
      <p:grpSpPr>
        <a:xfrm>
          <a:off x="0" y="0"/>
          <a:ext cx="0" cy="0"/>
          <a:chOff x="0" y="0"/>
          <a:chExt cx="0" cy="0"/>
        </a:xfrm>
      </p:grpSpPr>
      <p:pic>
        <p:nvPicPr>
          <p:cNvPr id="2281" name="Google Shape;2281;p127"/>
          <p:cNvPicPr preferRelativeResize="0"/>
          <p:nvPr/>
        </p:nvPicPr>
        <p:blipFill>
          <a:blip r:embed="rId3">
            <a:alphaModFix/>
          </a:blip>
          <a:stretch>
            <a:fillRect/>
          </a:stretch>
        </p:blipFill>
        <p:spPr>
          <a:xfrm>
            <a:off x="2032950" y="1956625"/>
            <a:ext cx="7089077" cy="2953774"/>
          </a:xfrm>
          <a:prstGeom prst="rect">
            <a:avLst/>
          </a:prstGeom>
          <a:noFill/>
          <a:ln>
            <a:noFill/>
          </a:ln>
        </p:spPr>
      </p:pic>
      <p:sp>
        <p:nvSpPr>
          <p:cNvPr id="2282" name="Google Shape;2282;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Governance Frameworks</a:t>
            </a:r>
            <a:endParaRPr/>
          </a:p>
        </p:txBody>
      </p:sp>
      <p:sp>
        <p:nvSpPr>
          <p:cNvPr id="2283" name="Google Shape;2283;p127"/>
          <p:cNvSpPr txBox="1"/>
          <p:nvPr>
            <p:ph idx="12" type="sldNum"/>
          </p:nvPr>
        </p:nvSpPr>
        <p:spPr>
          <a:xfrm>
            <a:off x="8607775" y="50334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4" name="Google Shape;2284;p127"/>
          <p:cNvSpPr txBox="1"/>
          <p:nvPr/>
        </p:nvSpPr>
        <p:spPr>
          <a:xfrm>
            <a:off x="2728950" y="3019700"/>
            <a:ext cx="22431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Internal</a:t>
            </a:r>
            <a:r>
              <a:rPr lang="en">
                <a:latin typeface="Roboto Medium"/>
                <a:ea typeface="Roboto Medium"/>
                <a:cs typeface="Roboto Medium"/>
                <a:sym typeface="Roboto Medium"/>
              </a:rPr>
              <a:t> </a:t>
            </a:r>
            <a:br>
              <a:rPr lang="en">
                <a:latin typeface="Roboto Medium"/>
                <a:ea typeface="Roboto Medium"/>
                <a:cs typeface="Roboto Medium"/>
                <a:sym typeface="Roboto Medium"/>
              </a:rPr>
            </a:br>
            <a:r>
              <a:rPr lang="en" sz="1300">
                <a:latin typeface="Roboto"/>
                <a:ea typeface="Roboto"/>
                <a:cs typeface="Roboto"/>
                <a:sym typeface="Roboto"/>
              </a:rPr>
              <a:t>(Developed by </a:t>
            </a:r>
            <a:br>
              <a:rPr lang="en" sz="1300">
                <a:latin typeface="Roboto"/>
                <a:ea typeface="Roboto"/>
                <a:cs typeface="Roboto"/>
                <a:sym typeface="Roboto"/>
              </a:rPr>
            </a:br>
            <a:r>
              <a:rPr lang="en" sz="1300">
                <a:latin typeface="Roboto"/>
                <a:ea typeface="Roboto"/>
                <a:cs typeface="Roboto"/>
                <a:sym typeface="Roboto"/>
              </a:rPr>
              <a:t>the company)</a:t>
            </a:r>
            <a:endParaRPr sz="1300">
              <a:latin typeface="Roboto"/>
              <a:ea typeface="Roboto"/>
              <a:cs typeface="Roboto"/>
              <a:sym typeface="Roboto"/>
            </a:endParaRPr>
          </a:p>
        </p:txBody>
      </p:sp>
      <p:sp>
        <p:nvSpPr>
          <p:cNvPr id="2285" name="Google Shape;2285;p127"/>
          <p:cNvSpPr txBox="1"/>
          <p:nvPr/>
        </p:nvSpPr>
        <p:spPr>
          <a:xfrm>
            <a:off x="6265425" y="2988525"/>
            <a:ext cx="21699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Medium"/>
                <a:ea typeface="Roboto Medium"/>
                <a:cs typeface="Roboto Medium"/>
                <a:sym typeface="Roboto Medium"/>
              </a:rPr>
              <a:t>External </a:t>
            </a:r>
            <a:br>
              <a:rPr lang="en">
                <a:latin typeface="Roboto"/>
                <a:ea typeface="Roboto"/>
                <a:cs typeface="Roboto"/>
                <a:sym typeface="Roboto"/>
              </a:rPr>
            </a:br>
            <a:r>
              <a:rPr lang="en" sz="1300">
                <a:latin typeface="Roboto"/>
                <a:ea typeface="Roboto"/>
                <a:cs typeface="Roboto"/>
                <a:sym typeface="Roboto"/>
              </a:rPr>
              <a:t>(Developed by standards bodies or governments)</a:t>
            </a:r>
            <a:endParaRPr sz="1300">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2286" name="Google Shape;2286;p127"/>
          <p:cNvSpPr txBox="1"/>
          <p:nvPr/>
        </p:nvSpPr>
        <p:spPr>
          <a:xfrm>
            <a:off x="-12300" y="2399400"/>
            <a:ext cx="2367300" cy="543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1200"/>
              </a:spcAft>
              <a:buClr>
                <a:schemeClr val="dk1"/>
              </a:buClr>
              <a:buSzPts val="1100"/>
              <a:buFont typeface="Arial"/>
              <a:buNone/>
            </a:pPr>
            <a:r>
              <a:rPr lang="en" sz="1600">
                <a:solidFill>
                  <a:srgbClr val="24292E"/>
                </a:solidFill>
                <a:latin typeface="Roboto Medium"/>
                <a:ea typeface="Roboto Medium"/>
                <a:cs typeface="Roboto Medium"/>
                <a:sym typeface="Roboto Medium"/>
              </a:rPr>
              <a:t>Frameworks can be:</a:t>
            </a:r>
            <a:endParaRPr sz="1600">
              <a:latin typeface="Roboto Medium"/>
              <a:ea typeface="Roboto Medium"/>
              <a:cs typeface="Roboto Medium"/>
              <a:sym typeface="Roboto Medium"/>
            </a:endParaRPr>
          </a:p>
        </p:txBody>
      </p:sp>
      <p:sp>
        <p:nvSpPr>
          <p:cNvPr id="2287" name="Google Shape;2287;p127"/>
          <p:cNvSpPr txBox="1"/>
          <p:nvPr>
            <p:ph idx="1" type="subTitle"/>
          </p:nvPr>
        </p:nvSpPr>
        <p:spPr>
          <a:xfrm>
            <a:off x="0" y="675975"/>
            <a:ext cx="9144000" cy="13419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sz="1600">
                <a:solidFill>
                  <a:srgbClr val="24292E"/>
                </a:solidFill>
              </a:rPr>
              <a:t>These rules that everyone should follow are often described as policies that everyone should have in place. </a:t>
            </a:r>
            <a:endParaRPr sz="1600">
              <a:solidFill>
                <a:srgbClr val="24292E"/>
              </a:solidFill>
            </a:endParaRPr>
          </a:p>
          <a:p>
            <a:pPr indent="0" lvl="0" marL="0" rtl="0" algn="l">
              <a:lnSpc>
                <a:spcPct val="115000"/>
              </a:lnSpc>
              <a:spcBef>
                <a:spcPts val="800"/>
              </a:spcBef>
              <a:spcAft>
                <a:spcPts val="1200"/>
              </a:spcAft>
              <a:buNone/>
            </a:pPr>
            <a:r>
              <a:rPr lang="en" sz="1600">
                <a:solidFill>
                  <a:srgbClr val="24292E"/>
                </a:solidFill>
              </a:rPr>
              <a:t>Such prescriptions of which rules an organization should follow are often called </a:t>
            </a:r>
            <a:r>
              <a:rPr b="1" lang="en" sz="1600">
                <a:solidFill>
                  <a:srgbClr val="24292E"/>
                </a:solidFill>
              </a:rPr>
              <a:t>governance frameworks.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pic>
        <p:nvPicPr>
          <p:cNvPr id="2292" name="Google Shape;2292;p128"/>
          <p:cNvPicPr preferRelativeResize="0"/>
          <p:nvPr/>
        </p:nvPicPr>
        <p:blipFill rotWithShape="1">
          <a:blip r:embed="rId3">
            <a:alphaModFix/>
          </a:blip>
          <a:srcRect b="0" l="6426" r="4447" t="0"/>
          <a:stretch/>
        </p:blipFill>
        <p:spPr>
          <a:xfrm>
            <a:off x="-24600" y="0"/>
            <a:ext cx="9168601" cy="5143500"/>
          </a:xfrm>
          <a:prstGeom prst="rect">
            <a:avLst/>
          </a:prstGeom>
          <a:noFill/>
          <a:ln>
            <a:noFill/>
          </a:ln>
        </p:spPr>
      </p:pic>
      <p:sp>
        <p:nvSpPr>
          <p:cNvPr id="2293" name="Google Shape;2293;p128"/>
          <p:cNvSpPr/>
          <p:nvPr/>
        </p:nvSpPr>
        <p:spPr>
          <a:xfrm>
            <a:off x="-24600" y="0"/>
            <a:ext cx="4749000" cy="5143500"/>
          </a:xfrm>
          <a:prstGeom prst="rect">
            <a:avLst/>
          </a:prstGeom>
          <a:solidFill>
            <a:srgbClr val="FFC422">
              <a:alpha val="9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a:t>
            </a:r>
            <a:endParaRPr/>
          </a:p>
        </p:txBody>
      </p:sp>
      <p:sp>
        <p:nvSpPr>
          <p:cNvPr id="2295" name="Google Shape;2295;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296" name="Google Shape;2296;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97" name="Google Shape;2297;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98" name="Google Shape;2298;p128"/>
          <p:cNvSpPr txBox="1"/>
          <p:nvPr>
            <p:ph idx="1" type="subTitle"/>
          </p:nvPr>
        </p:nvSpPr>
        <p:spPr>
          <a:xfrm>
            <a:off x="0" y="675975"/>
            <a:ext cx="4749000" cy="416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These frameworks have their origins in statutes adopted by the </a:t>
            </a:r>
            <a:r>
              <a:rPr b="1" lang="en" sz="1600"/>
              <a:t>Securities and Exchange Commission (SEC)</a:t>
            </a:r>
            <a:r>
              <a:rPr lang="en" sz="1600"/>
              <a:t>, the regulatory body in charge of enforcing and proposing laws regarding financial instruments (stocks, bonds, options, etc.), and protecting consumers from fraud.</a:t>
            </a:r>
            <a:endParaRPr sz="1600"/>
          </a:p>
          <a:p>
            <a:pPr indent="0" lvl="0" marL="0" rtl="0" algn="l">
              <a:spcBef>
                <a:spcPts val="800"/>
              </a:spcBef>
              <a:spcAft>
                <a:spcPts val="0"/>
              </a:spcAft>
              <a:buNone/>
            </a:pPr>
            <a:r>
              <a:rPr lang="en" sz="1600"/>
              <a:t>During the 90s, the SEC worked with Congress to pass anti-fraud statutes to discourage many incidents of cybercrime.</a:t>
            </a:r>
            <a:endParaRPr sz="1600"/>
          </a:p>
          <a:p>
            <a:pPr indent="0" lvl="0" marL="0" rtl="0" algn="l">
              <a:spcBef>
                <a:spcPts val="800"/>
              </a:spcBef>
              <a:spcAft>
                <a:spcPts val="0"/>
              </a:spcAft>
              <a:buNone/>
            </a:pPr>
            <a:r>
              <a:rPr lang="en" sz="1600"/>
              <a:t>In 2000, the SEC moved past simple anti-fraud laws by adopting a regulatory statute called Regulation S-P.</a:t>
            </a:r>
            <a:endParaRPr sz="1600"/>
          </a:p>
          <a:p>
            <a:pPr indent="0" lvl="0" marL="0" rtl="0" algn="l">
              <a:spcBef>
                <a:spcPts val="800"/>
              </a:spcBef>
              <a:spcAft>
                <a:spcPts val="800"/>
              </a:spcAft>
              <a:buNone/>
            </a:pPr>
            <a:r>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EEEEE"/>
        </a:solidFill>
      </p:bgPr>
    </p:bg>
    <p:spTree>
      <p:nvGrpSpPr>
        <p:cNvPr id="2302" name="Shape 2302"/>
        <p:cNvGrpSpPr/>
        <p:nvPr/>
      </p:nvGrpSpPr>
      <p:grpSpPr>
        <a:xfrm>
          <a:off x="0" y="0"/>
          <a:ext cx="0" cy="0"/>
          <a:chOff x="0" y="0"/>
          <a:chExt cx="0" cy="0"/>
        </a:xfrm>
      </p:grpSpPr>
      <p:pic>
        <p:nvPicPr>
          <p:cNvPr id="2303" name="Google Shape;2303;p129"/>
          <p:cNvPicPr preferRelativeResize="0"/>
          <p:nvPr/>
        </p:nvPicPr>
        <p:blipFill rotWithShape="1">
          <a:blip r:embed="rId3">
            <a:alphaModFix/>
          </a:blip>
          <a:srcRect b="15512" l="4730" r="5502" t="16865"/>
          <a:stretch/>
        </p:blipFill>
        <p:spPr>
          <a:xfrm>
            <a:off x="-12300" y="1832525"/>
            <a:ext cx="9168600" cy="2877676"/>
          </a:xfrm>
          <a:prstGeom prst="rect">
            <a:avLst/>
          </a:prstGeom>
          <a:noFill/>
          <a:ln>
            <a:noFill/>
          </a:ln>
        </p:spPr>
      </p:pic>
      <p:sp>
        <p:nvSpPr>
          <p:cNvPr id="2304" name="Google Shape;2304;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5" name="Google Shape;2305;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Rule 30 of Regulation S-P (Safeguard Rule)</a:t>
            </a:r>
            <a:endParaRPr/>
          </a:p>
        </p:txBody>
      </p:sp>
      <p:sp>
        <p:nvSpPr>
          <p:cNvPr id="2306" name="Google Shape;2306;p129"/>
          <p:cNvSpPr txBox="1"/>
          <p:nvPr>
            <p:ph idx="1" type="subTitle"/>
          </p:nvPr>
        </p:nvSpPr>
        <p:spPr>
          <a:xfrm>
            <a:off x="0" y="635825"/>
            <a:ext cx="9144000" cy="1196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In 2000, the SEC moved past simple anti-fraud laws by adopting a regulatory statute called Regulation S-P. This regulation did not focus entirely on security, but Rule 30 of Regulation S-P mandated that organizations establish written policies and procedures that are designed to: </a:t>
            </a:r>
            <a:endParaRPr sz="1600"/>
          </a:p>
        </p:txBody>
      </p:sp>
      <p:sp>
        <p:nvSpPr>
          <p:cNvPr id="2307" name="Google Shape;2307;p129"/>
          <p:cNvSpPr/>
          <p:nvPr/>
        </p:nvSpPr>
        <p:spPr>
          <a:xfrm>
            <a:off x="3642450" y="2302363"/>
            <a:ext cx="1937700" cy="193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29"/>
          <p:cNvSpPr/>
          <p:nvPr/>
        </p:nvSpPr>
        <p:spPr>
          <a:xfrm>
            <a:off x="583500" y="2273488"/>
            <a:ext cx="1937700" cy="193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29"/>
          <p:cNvSpPr/>
          <p:nvPr/>
        </p:nvSpPr>
        <p:spPr>
          <a:xfrm>
            <a:off x="6701400" y="2273488"/>
            <a:ext cx="1937700" cy="193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29"/>
          <p:cNvSpPr txBox="1"/>
          <p:nvPr>
            <p:ph idx="1" type="subTitle"/>
          </p:nvPr>
        </p:nvSpPr>
        <p:spPr>
          <a:xfrm>
            <a:off x="510550" y="2360200"/>
            <a:ext cx="1874100" cy="17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24292E"/>
                </a:solidFill>
                <a:latin typeface="Roboto"/>
                <a:ea typeface="Roboto"/>
                <a:cs typeface="Roboto"/>
                <a:sym typeface="Roboto"/>
              </a:rPr>
              <a:t>Insure the </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security and confidentiality of customer records</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and information.</a:t>
            </a:r>
            <a:endParaRPr i="1" sz="1300">
              <a:latin typeface="Roboto"/>
              <a:ea typeface="Roboto"/>
              <a:cs typeface="Roboto"/>
              <a:sym typeface="Roboto"/>
            </a:endParaRPr>
          </a:p>
        </p:txBody>
      </p:sp>
      <p:sp>
        <p:nvSpPr>
          <p:cNvPr id="2311" name="Google Shape;2311;p129"/>
          <p:cNvSpPr txBox="1"/>
          <p:nvPr>
            <p:ph idx="2" type="subTitle"/>
          </p:nvPr>
        </p:nvSpPr>
        <p:spPr>
          <a:xfrm>
            <a:off x="3674250" y="2360200"/>
            <a:ext cx="1874100" cy="184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24292E"/>
                </a:solidFill>
                <a:latin typeface="Roboto"/>
                <a:ea typeface="Roboto"/>
                <a:cs typeface="Roboto"/>
                <a:sym typeface="Roboto"/>
              </a:rPr>
              <a:t>Protect against</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any anticipated threats or hazards to the security or integrity </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of customer records and information.</a:t>
            </a:r>
            <a:endParaRPr i="1" sz="1300">
              <a:solidFill>
                <a:srgbClr val="24292E"/>
              </a:solidFill>
              <a:latin typeface="Roboto"/>
              <a:ea typeface="Roboto"/>
              <a:cs typeface="Roboto"/>
              <a:sym typeface="Roboto"/>
            </a:endParaRPr>
          </a:p>
        </p:txBody>
      </p:sp>
      <p:sp>
        <p:nvSpPr>
          <p:cNvPr id="2312" name="Google Shape;2312;p129"/>
          <p:cNvSpPr txBox="1"/>
          <p:nvPr>
            <p:ph idx="3" type="subTitle"/>
          </p:nvPr>
        </p:nvSpPr>
        <p:spPr>
          <a:xfrm>
            <a:off x="6701400" y="2436400"/>
            <a:ext cx="1932000" cy="184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24292E"/>
                </a:solidFill>
                <a:latin typeface="Roboto"/>
                <a:ea typeface="Roboto"/>
                <a:cs typeface="Roboto"/>
                <a:sym typeface="Roboto"/>
              </a:rPr>
              <a:t>Protect against unauthorized access</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to or use of customer records or information that could result in substantial harm or inconvenience to</a:t>
            </a:r>
            <a:br>
              <a:rPr i="1" lang="en" sz="1300">
                <a:solidFill>
                  <a:srgbClr val="24292E"/>
                </a:solidFill>
                <a:latin typeface="Roboto"/>
                <a:ea typeface="Roboto"/>
                <a:cs typeface="Roboto"/>
                <a:sym typeface="Roboto"/>
              </a:rPr>
            </a:br>
            <a:r>
              <a:rPr i="1" lang="en" sz="1300">
                <a:solidFill>
                  <a:srgbClr val="24292E"/>
                </a:solidFill>
                <a:latin typeface="Roboto"/>
                <a:ea typeface="Roboto"/>
                <a:cs typeface="Roboto"/>
                <a:sym typeface="Roboto"/>
              </a:rPr>
              <a:t>any customer.</a:t>
            </a:r>
            <a:endParaRPr i="1" sz="1300">
              <a:solidFill>
                <a:schemeClr val="dk1"/>
              </a:solidFill>
              <a:latin typeface="Roboto"/>
              <a:ea typeface="Roboto"/>
              <a:cs typeface="Roboto"/>
              <a:sym typeface="Roboto"/>
            </a:endParaRPr>
          </a:p>
          <a:p>
            <a:pPr indent="0" lvl="0" marL="0" rtl="0" algn="ctr">
              <a:spcBef>
                <a:spcPts val="0"/>
              </a:spcBef>
              <a:spcAft>
                <a:spcPts val="0"/>
              </a:spcAft>
              <a:buNone/>
            </a:pPr>
            <a:r>
              <a:t/>
            </a:r>
            <a:endParaRPr i="1" sz="1300">
              <a:solidFill>
                <a:srgbClr val="24292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6" name="Shape 2316"/>
        <p:cNvGrpSpPr/>
        <p:nvPr/>
      </p:nvGrpSpPr>
      <p:grpSpPr>
        <a:xfrm>
          <a:off x="0" y="0"/>
          <a:ext cx="0" cy="0"/>
          <a:chOff x="0" y="0"/>
          <a:chExt cx="0" cy="0"/>
        </a:xfrm>
      </p:grpSpPr>
      <p:sp>
        <p:nvSpPr>
          <p:cNvPr id="2317" name="Google Shape;2317;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Regulation S-AM (August 2009)</a:t>
            </a:r>
            <a:endParaRPr/>
          </a:p>
        </p:txBody>
      </p:sp>
      <p:sp>
        <p:nvSpPr>
          <p:cNvPr id="2318" name="Google Shape;231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9" name="Google Shape;2319;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0" name="Google Shape;2320;p130"/>
          <p:cNvSpPr txBox="1"/>
          <p:nvPr/>
        </p:nvSpPr>
        <p:spPr>
          <a:xfrm>
            <a:off x="382000" y="839200"/>
            <a:ext cx="8588100" cy="77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0"/>
              </a:spcAft>
              <a:buNone/>
            </a:pPr>
            <a:r>
              <a:rPr b="1" lang="en" sz="3000">
                <a:solidFill>
                  <a:srgbClr val="24292E"/>
                </a:solidFill>
                <a:latin typeface="Roboto"/>
                <a:ea typeface="Roboto"/>
                <a:cs typeface="Roboto"/>
                <a:sym typeface="Roboto"/>
              </a:rPr>
              <a:t>Regulation S-AM</a:t>
            </a:r>
            <a:r>
              <a:rPr lang="en" sz="3000">
                <a:solidFill>
                  <a:srgbClr val="24292E"/>
                </a:solidFill>
                <a:latin typeface="Roboto"/>
                <a:ea typeface="Roboto"/>
                <a:cs typeface="Roboto"/>
                <a:sym typeface="Roboto"/>
              </a:rPr>
              <a:t> placed limits on when corporations could share consumers' private information for advertising and marketing purposes.</a:t>
            </a:r>
            <a:endParaRPr sz="3000">
              <a:solidFill>
                <a:srgbClr val="24292E"/>
              </a:solidFill>
              <a:latin typeface="Roboto"/>
              <a:ea typeface="Roboto"/>
              <a:cs typeface="Roboto"/>
              <a:sym typeface="Roboto"/>
            </a:endParaRPr>
          </a:p>
          <a:p>
            <a:pPr indent="0" lvl="0" marL="0" marR="0" rtl="0" algn="l">
              <a:lnSpc>
                <a:spcPct val="115000"/>
              </a:lnSpc>
              <a:spcBef>
                <a:spcPts val="1200"/>
              </a:spcBef>
              <a:spcAft>
                <a:spcPts val="0"/>
              </a:spcAft>
              <a:buNone/>
            </a:pPr>
            <a:br>
              <a:rPr lang="en" sz="1600">
                <a:solidFill>
                  <a:srgbClr val="24292E"/>
                </a:solidFill>
                <a:highlight>
                  <a:srgbClr val="FFFFFF"/>
                </a:highlight>
                <a:latin typeface="Roboto"/>
                <a:ea typeface="Roboto"/>
                <a:cs typeface="Roboto"/>
                <a:sym typeface="Roboto"/>
              </a:rPr>
            </a:br>
            <a:br>
              <a:rPr lang="en" sz="1600">
                <a:solidFill>
                  <a:srgbClr val="24292E"/>
                </a:solidFill>
                <a:highlight>
                  <a:srgbClr val="FFFFFF"/>
                </a:highlight>
                <a:latin typeface="Roboto"/>
                <a:ea typeface="Roboto"/>
                <a:cs typeface="Roboto"/>
                <a:sym typeface="Roboto"/>
              </a:rPr>
            </a:br>
            <a:endParaRPr sz="1600">
              <a:solidFill>
                <a:srgbClr val="24292E"/>
              </a:solidFill>
              <a:highlight>
                <a:srgbClr val="FFFFFF"/>
              </a:highlight>
              <a:latin typeface="Roboto"/>
              <a:ea typeface="Roboto"/>
              <a:cs typeface="Roboto"/>
              <a:sym typeface="Roboto"/>
            </a:endParaRPr>
          </a:p>
          <a:p>
            <a:pPr indent="0" lvl="0" marL="0" marR="0" rtl="0" algn="l">
              <a:lnSpc>
                <a:spcPct val="115000"/>
              </a:lnSpc>
              <a:spcBef>
                <a:spcPts val="1200"/>
              </a:spcBef>
              <a:spcAft>
                <a:spcPts val="0"/>
              </a:spcAft>
              <a:buNone/>
            </a:pPr>
            <a:r>
              <a:t/>
            </a:r>
            <a:endParaRPr sz="18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2000">
                <a:solidFill>
                  <a:schemeClr val="dk1"/>
                </a:solidFill>
                <a:latin typeface="Roboto"/>
                <a:ea typeface="Roboto"/>
                <a:cs typeface="Roboto"/>
                <a:sym typeface="Roboto"/>
              </a:rPr>
            </a:br>
            <a:endParaRPr sz="20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20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1"/>
              </a:solidFill>
              <a:latin typeface="Roboto"/>
              <a:ea typeface="Roboto"/>
              <a:cs typeface="Roboto"/>
              <a:sym typeface="Roboto"/>
            </a:endParaRPr>
          </a:p>
        </p:txBody>
      </p:sp>
      <p:pic>
        <p:nvPicPr>
          <p:cNvPr id="2321" name="Google Shape;2321;p130"/>
          <p:cNvPicPr preferRelativeResize="0"/>
          <p:nvPr/>
        </p:nvPicPr>
        <p:blipFill>
          <a:blip r:embed="rId3">
            <a:alphaModFix/>
          </a:blip>
          <a:stretch>
            <a:fillRect/>
          </a:stretch>
        </p:blipFill>
        <p:spPr>
          <a:xfrm>
            <a:off x="6907225" y="3107500"/>
            <a:ext cx="1962450" cy="1743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5" name="Shape 2325"/>
        <p:cNvGrpSpPr/>
        <p:nvPr/>
      </p:nvGrpSpPr>
      <p:grpSpPr>
        <a:xfrm>
          <a:off x="0" y="0"/>
          <a:ext cx="0" cy="0"/>
          <a:chOff x="0" y="0"/>
          <a:chExt cx="0" cy="0"/>
        </a:xfrm>
      </p:grpSpPr>
      <p:sp>
        <p:nvSpPr>
          <p:cNvPr id="2326" name="Google Shape;2326;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Disclosure Guidance (October 2011)</a:t>
            </a:r>
            <a:endParaRPr/>
          </a:p>
        </p:txBody>
      </p:sp>
      <p:sp>
        <p:nvSpPr>
          <p:cNvPr id="2327" name="Google Shape;2327;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8" name="Google Shape;2328;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9" name="Google Shape;2329;p131"/>
          <p:cNvSpPr txBox="1"/>
          <p:nvPr/>
        </p:nvSpPr>
        <p:spPr>
          <a:xfrm>
            <a:off x="382000" y="839200"/>
            <a:ext cx="8588100" cy="7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24292E"/>
                </a:solidFill>
                <a:latin typeface="Roboto"/>
                <a:ea typeface="Roboto"/>
                <a:cs typeface="Roboto"/>
                <a:sym typeface="Roboto"/>
              </a:rPr>
              <a:t>On October 13 2011, the SEC issued guidelines for when and how organizations should disclose breaches of cybersecurity. While not formal regulatory statutes with the force of law, these guidelines mark an important step towards cyber regulation.</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24292E"/>
              </a:solidFill>
              <a:latin typeface="Roboto"/>
              <a:ea typeface="Roboto"/>
              <a:cs typeface="Roboto"/>
              <a:sym typeface="Roboto"/>
            </a:endParaRPr>
          </a:p>
          <a:p>
            <a:pPr indent="0" lvl="0" marL="0" rtl="0" algn="l">
              <a:lnSpc>
                <a:spcPct val="115000"/>
              </a:lnSpc>
              <a:spcBef>
                <a:spcPts val="300"/>
              </a:spcBef>
              <a:spcAft>
                <a:spcPts val="0"/>
              </a:spcAft>
              <a:buNone/>
            </a:pPr>
            <a:r>
              <a:rPr lang="en" sz="1600">
                <a:solidFill>
                  <a:srgbClr val="24292E"/>
                </a:solidFill>
                <a:latin typeface="Roboto"/>
                <a:ea typeface="Roboto"/>
                <a:cs typeface="Roboto"/>
                <a:sym typeface="Roboto"/>
              </a:rPr>
              <a:t>When the guidelines were released, the federal government still had no formal regulations around cybersecurity or cyber incidents, but </a:t>
            </a:r>
            <a:r>
              <a:rPr lang="en" sz="1600">
                <a:solidFill>
                  <a:srgbClr val="980000"/>
                </a:solidFill>
                <a:latin typeface="Roboto"/>
                <a:ea typeface="Roboto"/>
                <a:cs typeface="Roboto"/>
                <a:sym typeface="Roboto"/>
              </a:rPr>
              <a:t>the disclosure guidance specified that businesses were still obligated to disclose cybersecurity breaches under then-current SEC rules, if the breach resulted in the disclosure of information that a ""reasonable investor would consider important to an investment decision".</a:t>
            </a:r>
            <a:endParaRPr sz="1600">
              <a:solidFill>
                <a:srgbClr val="980000"/>
              </a:solidFill>
              <a:latin typeface="Roboto"/>
              <a:ea typeface="Roboto"/>
              <a:cs typeface="Roboto"/>
              <a:sym typeface="Roboto"/>
            </a:endParaRPr>
          </a:p>
          <a:p>
            <a:pPr indent="0" lvl="0" marL="0" marR="0" rtl="0" algn="l">
              <a:lnSpc>
                <a:spcPct val="115000"/>
              </a:lnSpc>
              <a:spcBef>
                <a:spcPts val="300"/>
              </a:spcBef>
              <a:spcAft>
                <a:spcPts val="0"/>
              </a:spcAft>
              <a:buNone/>
            </a:pPr>
            <a:r>
              <a:t/>
            </a:r>
            <a:endParaRPr sz="1600">
              <a:solidFill>
                <a:srgbClr val="24292E"/>
              </a:solidFill>
              <a:latin typeface="Roboto"/>
              <a:ea typeface="Roboto"/>
              <a:cs typeface="Roboto"/>
              <a:sym typeface="Roboto"/>
            </a:endParaRPr>
          </a:p>
          <a:p>
            <a:pPr indent="0" lvl="0" marL="0" marR="0" rtl="0" algn="l">
              <a:lnSpc>
                <a:spcPct val="115000"/>
              </a:lnSpc>
              <a:spcBef>
                <a:spcPts val="1200"/>
              </a:spcBef>
              <a:spcAft>
                <a:spcPts val="0"/>
              </a:spcAft>
              <a:buNone/>
            </a:pPr>
            <a:br>
              <a:rPr lang="en" sz="1600">
                <a:solidFill>
                  <a:srgbClr val="24292E"/>
                </a:solidFill>
                <a:highlight>
                  <a:srgbClr val="FFFFFF"/>
                </a:highlight>
                <a:latin typeface="Roboto"/>
                <a:ea typeface="Roboto"/>
                <a:cs typeface="Roboto"/>
                <a:sym typeface="Roboto"/>
              </a:rPr>
            </a:br>
            <a:br>
              <a:rPr lang="en" sz="1600">
                <a:solidFill>
                  <a:srgbClr val="24292E"/>
                </a:solidFill>
                <a:highlight>
                  <a:srgbClr val="FFFFFF"/>
                </a:highlight>
                <a:latin typeface="Roboto"/>
                <a:ea typeface="Roboto"/>
                <a:cs typeface="Roboto"/>
                <a:sym typeface="Roboto"/>
              </a:rPr>
            </a:br>
            <a:endParaRPr sz="1600">
              <a:solidFill>
                <a:srgbClr val="24292E"/>
              </a:solidFill>
              <a:highlight>
                <a:srgbClr val="FFFFFF"/>
              </a:highlight>
              <a:latin typeface="Roboto"/>
              <a:ea typeface="Roboto"/>
              <a:cs typeface="Roboto"/>
              <a:sym typeface="Roboto"/>
            </a:endParaRPr>
          </a:p>
          <a:p>
            <a:pPr indent="0" lvl="0" marL="0" marR="0" rtl="0" algn="l">
              <a:lnSpc>
                <a:spcPct val="115000"/>
              </a:lnSpc>
              <a:spcBef>
                <a:spcPts val="1200"/>
              </a:spcBef>
              <a:spcAft>
                <a:spcPts val="0"/>
              </a:spcAft>
              <a:buNone/>
            </a:pPr>
            <a:r>
              <a:t/>
            </a:r>
            <a:endParaRPr sz="18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2000">
                <a:solidFill>
                  <a:schemeClr val="dk1"/>
                </a:solidFill>
                <a:latin typeface="Roboto"/>
                <a:ea typeface="Roboto"/>
                <a:cs typeface="Roboto"/>
                <a:sym typeface="Roboto"/>
              </a:rPr>
            </a:br>
            <a:endParaRPr sz="20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2000">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AAEBF2"/>
            </a:gs>
            <a:gs pos="100000">
              <a:srgbClr val="1AA0AE"/>
            </a:gs>
          </a:gsLst>
          <a:lin ang="5400012" scaled="0"/>
        </a:gradFill>
      </p:bgPr>
    </p:bg>
    <p:spTree>
      <p:nvGrpSpPr>
        <p:cNvPr id="2053" name="Shape 2053"/>
        <p:cNvGrpSpPr/>
        <p:nvPr/>
      </p:nvGrpSpPr>
      <p:grpSpPr>
        <a:xfrm>
          <a:off x="0" y="0"/>
          <a:ext cx="0" cy="0"/>
          <a:chOff x="0" y="0"/>
          <a:chExt cx="0" cy="0"/>
        </a:xfrm>
      </p:grpSpPr>
      <p:sp>
        <p:nvSpPr>
          <p:cNvPr id="2054" name="Google Shape;2054;p105"/>
          <p:cNvSpPr/>
          <p:nvPr/>
        </p:nvSpPr>
        <p:spPr>
          <a:xfrm>
            <a:off x="-28325" y="-9450"/>
            <a:ext cx="9172200" cy="5153100"/>
          </a:xfrm>
          <a:prstGeom prst="rect">
            <a:avLst/>
          </a:prstGeom>
          <a:gradFill>
            <a:gsLst>
              <a:gs pos="0">
                <a:srgbClr val="B1F4DB"/>
              </a:gs>
              <a:gs pos="100000">
                <a:srgbClr val="4FA78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05"/>
          <p:cNvSpPr/>
          <p:nvPr/>
        </p:nvSpPr>
        <p:spPr>
          <a:xfrm flipH="1">
            <a:off x="2938800" y="757350"/>
            <a:ext cx="6205200" cy="4386300"/>
          </a:xfrm>
          <a:prstGeom prst="rtTriangle">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2056" name="Google Shape;2056;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7" name="Google Shape;2057;p105"/>
          <p:cNvSpPr/>
          <p:nvPr/>
        </p:nvSpPr>
        <p:spPr>
          <a:xfrm>
            <a:off x="913200" y="891900"/>
            <a:ext cx="7317600" cy="1573500"/>
          </a:xfrm>
          <a:prstGeom prst="roundRect">
            <a:avLst>
              <a:gd fmla="val 441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Roboto"/>
                <a:ea typeface="Roboto"/>
                <a:cs typeface="Roboto"/>
                <a:sym typeface="Roboto"/>
              </a:rPr>
              <a:t>Structure of the security and the </a:t>
            </a:r>
            <a:br>
              <a:rPr lang="en" sz="2800">
                <a:solidFill>
                  <a:schemeClr val="dk1"/>
                </a:solidFill>
                <a:latin typeface="Roboto"/>
                <a:ea typeface="Roboto"/>
                <a:cs typeface="Roboto"/>
                <a:sym typeface="Roboto"/>
              </a:rPr>
            </a:br>
            <a:r>
              <a:rPr lang="en" sz="2800">
                <a:solidFill>
                  <a:schemeClr val="dk1"/>
                </a:solidFill>
                <a:latin typeface="Roboto"/>
                <a:ea typeface="Roboto"/>
                <a:cs typeface="Roboto"/>
                <a:sym typeface="Roboto"/>
              </a:rPr>
              <a:t>importance of a strong security culture </a:t>
            </a:r>
            <a:endParaRPr sz="2800">
              <a:latin typeface="Roboto"/>
              <a:ea typeface="Roboto"/>
              <a:cs typeface="Roboto"/>
              <a:sym typeface="Roboto"/>
            </a:endParaRPr>
          </a:p>
        </p:txBody>
      </p:sp>
      <p:sp>
        <p:nvSpPr>
          <p:cNvPr id="2058" name="Google Shape;2058;p105"/>
          <p:cNvSpPr/>
          <p:nvPr/>
        </p:nvSpPr>
        <p:spPr>
          <a:xfrm>
            <a:off x="698025" y="604950"/>
            <a:ext cx="1644000" cy="5328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DAY 1 </a:t>
            </a:r>
            <a:endParaRPr sz="2400">
              <a:solidFill>
                <a:srgbClr val="FFFFFF"/>
              </a:solidFill>
              <a:latin typeface="Roboto"/>
              <a:ea typeface="Roboto"/>
              <a:cs typeface="Roboto"/>
              <a:sym typeface="Roboto"/>
            </a:endParaRPr>
          </a:p>
        </p:txBody>
      </p:sp>
      <p:sp>
        <p:nvSpPr>
          <p:cNvPr id="2059" name="Google Shape;2059;p105"/>
          <p:cNvSpPr/>
          <p:nvPr/>
        </p:nvSpPr>
        <p:spPr>
          <a:xfrm>
            <a:off x="913200" y="2973100"/>
            <a:ext cx="7317600" cy="1573500"/>
          </a:xfrm>
          <a:prstGeom prst="roundRect">
            <a:avLst>
              <a:gd fmla="val 441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Roboto"/>
                <a:ea typeface="Roboto"/>
                <a:cs typeface="Roboto"/>
                <a:sym typeface="Roboto"/>
              </a:rPr>
              <a:t>Threat Modeling and Risk Analysis</a:t>
            </a:r>
            <a:endParaRPr sz="2800">
              <a:latin typeface="Roboto"/>
              <a:ea typeface="Roboto"/>
              <a:cs typeface="Roboto"/>
              <a:sym typeface="Roboto"/>
            </a:endParaRPr>
          </a:p>
        </p:txBody>
      </p:sp>
      <p:sp>
        <p:nvSpPr>
          <p:cNvPr id="2060" name="Google Shape;2060;p105"/>
          <p:cNvSpPr/>
          <p:nvPr/>
        </p:nvSpPr>
        <p:spPr>
          <a:xfrm>
            <a:off x="698025" y="2722900"/>
            <a:ext cx="1644000" cy="5328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DAY 2 </a:t>
            </a:r>
            <a:endParaRPr sz="24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3" name="Shape 2333"/>
        <p:cNvGrpSpPr/>
        <p:nvPr/>
      </p:nvGrpSpPr>
      <p:grpSpPr>
        <a:xfrm>
          <a:off x="0" y="0"/>
          <a:ext cx="0" cy="0"/>
          <a:chOff x="0" y="0"/>
          <a:chExt cx="0" cy="0"/>
        </a:xfrm>
      </p:grpSpPr>
      <p:sp>
        <p:nvSpPr>
          <p:cNvPr id="2334" name="Google Shape;2334;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Regulation S-ID (April 2013)</a:t>
            </a:r>
            <a:endParaRPr/>
          </a:p>
        </p:txBody>
      </p:sp>
      <p:sp>
        <p:nvSpPr>
          <p:cNvPr id="2335" name="Google Shape;2335;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6" name="Google Shape;2336;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7" name="Google Shape;2337;p132"/>
          <p:cNvSpPr txBox="1"/>
          <p:nvPr/>
        </p:nvSpPr>
        <p:spPr>
          <a:xfrm>
            <a:off x="382000" y="839200"/>
            <a:ext cx="8588100" cy="77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24292E"/>
                </a:solidFill>
                <a:latin typeface="Roboto"/>
                <a:ea typeface="Roboto"/>
                <a:cs typeface="Roboto"/>
                <a:sym typeface="Roboto"/>
              </a:rPr>
              <a:t>Also known as </a:t>
            </a:r>
            <a:r>
              <a:rPr b="1" i="1" lang="en" sz="1600">
                <a:solidFill>
                  <a:srgbClr val="24292E"/>
                </a:solidFill>
                <a:latin typeface="Roboto"/>
                <a:ea typeface="Roboto"/>
                <a:cs typeface="Roboto"/>
                <a:sym typeface="Roboto"/>
              </a:rPr>
              <a:t>Identity Theft Red Flags Rule</a:t>
            </a:r>
            <a:endParaRPr b="1" i="1" sz="16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rPr lang="en" sz="1600">
                <a:solidFill>
                  <a:srgbClr val="24292E"/>
                </a:solidFill>
                <a:latin typeface="Roboto"/>
                <a:ea typeface="Roboto"/>
                <a:cs typeface="Roboto"/>
                <a:sym typeface="Roboto"/>
              </a:rPr>
              <a:t>Regulation S-ID laid forth </a:t>
            </a:r>
            <a:r>
              <a:rPr lang="en" sz="1600">
                <a:solidFill>
                  <a:srgbClr val="980000"/>
                </a:solidFill>
                <a:latin typeface="Roboto"/>
                <a:ea typeface="Roboto"/>
                <a:cs typeface="Roboto"/>
                <a:sym typeface="Roboto"/>
              </a:rPr>
              <a:t>"final rules and guidelines to require certain regulated entities to establish programs to address risks of identity theft." </a:t>
            </a:r>
            <a:endParaRPr sz="1600">
              <a:solidFill>
                <a:srgbClr val="980000"/>
              </a:solidFill>
              <a:latin typeface="Roboto"/>
              <a:ea typeface="Roboto"/>
              <a:cs typeface="Roboto"/>
              <a:sym typeface="Roboto"/>
            </a:endParaRPr>
          </a:p>
          <a:p>
            <a:pPr indent="-330200" lvl="0" marL="457200" marR="0" rtl="0" algn="l">
              <a:lnSpc>
                <a:spcPct val="115000"/>
              </a:lnSpc>
              <a:spcBef>
                <a:spcPts val="0"/>
              </a:spcBef>
              <a:spcAft>
                <a:spcPts val="0"/>
              </a:spcAft>
              <a:buClr>
                <a:srgbClr val="24292E"/>
              </a:buClr>
              <a:buSzPts val="1600"/>
              <a:buFont typeface="Roboto"/>
              <a:buChar char="●"/>
            </a:pPr>
            <a:r>
              <a:rPr lang="en" sz="1600">
                <a:solidFill>
                  <a:srgbClr val="24292E"/>
                </a:solidFill>
                <a:latin typeface="Roboto"/>
                <a:ea typeface="Roboto"/>
                <a:cs typeface="Roboto"/>
                <a:sym typeface="Roboto"/>
              </a:rPr>
              <a:t>First regulation to formally require corporations to protect consumers' Non-Public Information (NPI).</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rPr lang="en" sz="1600">
                <a:solidFill>
                  <a:srgbClr val="24292E"/>
                </a:solidFill>
                <a:latin typeface="Roboto"/>
                <a:ea typeface="Roboto"/>
                <a:cs typeface="Roboto"/>
                <a:sym typeface="Roboto"/>
              </a:rPr>
              <a:t>Regulation S-ID obligates firms to do two things: </a:t>
            </a:r>
            <a:endParaRPr sz="16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rgbClr val="24292E"/>
              </a:solidFill>
              <a:latin typeface="Roboto"/>
              <a:ea typeface="Roboto"/>
              <a:cs typeface="Roboto"/>
              <a:sym typeface="Roboto"/>
            </a:endParaRPr>
          </a:p>
          <a:p>
            <a:pPr indent="-330200" lvl="0" marL="457200" marR="0" rtl="0" algn="l">
              <a:lnSpc>
                <a:spcPct val="115000"/>
              </a:lnSpc>
              <a:spcBef>
                <a:spcPts val="0"/>
              </a:spcBef>
              <a:spcAft>
                <a:spcPts val="0"/>
              </a:spcAft>
              <a:buClr>
                <a:srgbClr val="24292E"/>
              </a:buClr>
              <a:buSzPts val="1600"/>
              <a:buFont typeface="Roboto"/>
              <a:buAutoNum type="arabicPeriod"/>
            </a:pPr>
            <a:r>
              <a:rPr lang="en" sz="1600">
                <a:solidFill>
                  <a:srgbClr val="24292E"/>
                </a:solidFill>
                <a:latin typeface="Roboto"/>
                <a:ea typeface="Roboto"/>
                <a:cs typeface="Roboto"/>
                <a:sym typeface="Roboto"/>
              </a:rPr>
              <a:t>Protect against identity theft</a:t>
            </a:r>
            <a:endParaRPr sz="1600">
              <a:solidFill>
                <a:srgbClr val="24292E"/>
              </a:solidFill>
              <a:latin typeface="Roboto"/>
              <a:ea typeface="Roboto"/>
              <a:cs typeface="Roboto"/>
              <a:sym typeface="Roboto"/>
            </a:endParaRPr>
          </a:p>
          <a:p>
            <a:pPr indent="-330200" lvl="0" marL="457200" marR="0" rtl="0" algn="l">
              <a:lnSpc>
                <a:spcPct val="115000"/>
              </a:lnSpc>
              <a:spcBef>
                <a:spcPts val="0"/>
              </a:spcBef>
              <a:spcAft>
                <a:spcPts val="0"/>
              </a:spcAft>
              <a:buClr>
                <a:srgbClr val="24292E"/>
              </a:buClr>
              <a:buSzPts val="1600"/>
              <a:buFont typeface="Roboto"/>
              <a:buAutoNum type="arabicPeriod"/>
            </a:pPr>
            <a:r>
              <a:rPr lang="en" sz="1600">
                <a:solidFill>
                  <a:srgbClr val="24292E"/>
                </a:solidFill>
                <a:latin typeface="Roboto"/>
                <a:ea typeface="Roboto"/>
                <a:cs typeface="Roboto"/>
                <a:sym typeface="Roboto"/>
              </a:rPr>
              <a:t>Verify that requests to change an account holder's registered address indeed come from the account holder themselves.</a:t>
            </a:r>
            <a:endParaRPr sz="18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sp>
        <p:nvSpPr>
          <p:cNvPr id="2342" name="Google Shape;2342;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Cybersecurity Regulation Blueprint (April 15 2014)</a:t>
            </a:r>
            <a:endParaRPr/>
          </a:p>
        </p:txBody>
      </p:sp>
      <p:sp>
        <p:nvSpPr>
          <p:cNvPr id="2343" name="Google Shape;2343;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4" name="Google Shape;2344;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5" name="Google Shape;2345;p133"/>
          <p:cNvSpPr txBox="1"/>
          <p:nvPr/>
        </p:nvSpPr>
        <p:spPr>
          <a:xfrm>
            <a:off x="382000" y="839200"/>
            <a:ext cx="8588100" cy="77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500">
                <a:solidFill>
                  <a:srgbClr val="24292E"/>
                </a:solidFill>
                <a:latin typeface="Roboto"/>
                <a:ea typeface="Roboto"/>
                <a:cs typeface="Roboto"/>
                <a:sym typeface="Roboto"/>
              </a:rPr>
              <a:t>T</a:t>
            </a:r>
            <a:r>
              <a:rPr lang="en" sz="1500">
                <a:solidFill>
                  <a:srgbClr val="24292E"/>
                </a:solidFill>
                <a:latin typeface="Roboto"/>
                <a:ea typeface="Roboto"/>
                <a:cs typeface="Roboto"/>
                <a:sym typeface="Roboto"/>
              </a:rPr>
              <a:t>he SEC officially recognized cybersecurity as an exam priority, meaning that they would consider a firm's security posture as a routine part of their evaluations and audit standards. </a:t>
            </a:r>
            <a:endParaRPr sz="15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rPr lang="en" sz="1500">
                <a:solidFill>
                  <a:srgbClr val="24292E"/>
                </a:solidFill>
                <a:latin typeface="Roboto"/>
                <a:ea typeface="Roboto"/>
                <a:cs typeface="Roboto"/>
                <a:sym typeface="Roboto"/>
              </a:rPr>
              <a:t>The blueprint provides examples of the kinds of questions the SEC would ask brokerages and asset managers during audits.</a:t>
            </a:r>
            <a:endParaRPr sz="15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rPr lang="en" sz="1500">
                <a:solidFill>
                  <a:srgbClr val="24292E"/>
                </a:solidFill>
                <a:latin typeface="Roboto"/>
                <a:ea typeface="Roboto"/>
                <a:cs typeface="Roboto"/>
                <a:sym typeface="Roboto"/>
              </a:rPr>
              <a:t>Though these statues, regulations, and guidelines were developed for financial institutions, they apply to all publicly traded organizations, regardless of industry.</a:t>
            </a:r>
            <a:endParaRPr sz="15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rPr lang="en" sz="1500">
                <a:solidFill>
                  <a:srgbClr val="24292E"/>
                </a:solidFill>
                <a:latin typeface="Roboto"/>
                <a:ea typeface="Roboto"/>
                <a:cs typeface="Roboto"/>
                <a:sym typeface="Roboto"/>
              </a:rPr>
              <a:t>While they explain what kinds of protections companies are obligated to provide their customers, they do not specify how they should meet those obligations</a:t>
            </a:r>
            <a:endParaRPr sz="15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24292E"/>
              </a:solidFill>
              <a:highlight>
                <a:srgbClr val="FFFFFF"/>
              </a:highlight>
            </a:endParaRPr>
          </a:p>
          <a:p>
            <a:pPr indent="0" lvl="0" marL="0" rtl="0" algn="l">
              <a:lnSpc>
                <a:spcPct val="115000"/>
              </a:lnSpc>
              <a:spcBef>
                <a:spcPts val="300"/>
              </a:spcBef>
              <a:spcAft>
                <a:spcPts val="1200"/>
              </a:spcAft>
              <a:buClr>
                <a:schemeClr val="dk1"/>
              </a:buClr>
              <a:buSzPts val="1100"/>
              <a:buFont typeface="Arial"/>
              <a:buNone/>
            </a:pPr>
            <a:r>
              <a:rPr lang="en" sz="1500">
                <a:solidFill>
                  <a:srgbClr val="980000"/>
                </a:solidFill>
              </a:rPr>
              <a:t>Governance frameworks codify standards that all businesses should follow. Since businesses in different industries manage different kinds of data, there are different frameworks for different industries. </a:t>
            </a:r>
            <a:endParaRPr sz="1500">
              <a:solidFill>
                <a:srgbClr val="98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49" name="Shape 2349"/>
        <p:cNvGrpSpPr/>
        <p:nvPr/>
      </p:nvGrpSpPr>
      <p:grpSpPr>
        <a:xfrm>
          <a:off x="0" y="0"/>
          <a:ext cx="0" cy="0"/>
          <a:chOff x="0" y="0"/>
          <a:chExt cx="0" cy="0"/>
        </a:xfrm>
      </p:grpSpPr>
      <p:sp>
        <p:nvSpPr>
          <p:cNvPr id="2350" name="Google Shape;2350;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1" name="Google Shape;2351;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Common Governance Frameworks</a:t>
            </a:r>
            <a:endParaRPr/>
          </a:p>
        </p:txBody>
      </p:sp>
      <p:sp>
        <p:nvSpPr>
          <p:cNvPr id="2352" name="Google Shape;2352;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All security professionals must be familiar with the following, at minimum:</a:t>
            </a:r>
            <a:endParaRPr/>
          </a:p>
        </p:txBody>
      </p:sp>
      <p:pic>
        <p:nvPicPr>
          <p:cNvPr id="2353" name="Google Shape;2353;p134"/>
          <p:cNvPicPr preferRelativeResize="0"/>
          <p:nvPr/>
        </p:nvPicPr>
        <p:blipFill>
          <a:blip r:embed="rId3">
            <a:alphaModFix/>
          </a:blip>
          <a:stretch>
            <a:fillRect/>
          </a:stretch>
        </p:blipFill>
        <p:spPr>
          <a:xfrm>
            <a:off x="367900" y="1171075"/>
            <a:ext cx="8408227" cy="3270150"/>
          </a:xfrm>
          <a:prstGeom prst="rect">
            <a:avLst/>
          </a:prstGeom>
          <a:noFill/>
          <a:ln>
            <a:noFill/>
          </a:ln>
        </p:spPr>
      </p:pic>
      <p:sp>
        <p:nvSpPr>
          <p:cNvPr id="2354" name="Google Shape;2354;p134"/>
          <p:cNvSpPr txBox="1"/>
          <p:nvPr>
            <p:ph idx="1" type="subTitle"/>
          </p:nvPr>
        </p:nvSpPr>
        <p:spPr>
          <a:xfrm>
            <a:off x="667125" y="1446637"/>
            <a:ext cx="2371500" cy="26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General Data Protection Regulation (GDPR)	</a:t>
            </a:r>
            <a:endParaRPr b="1"/>
          </a:p>
          <a:p>
            <a:pPr indent="0" lvl="0" marL="0" rtl="0" algn="l">
              <a:spcBef>
                <a:spcPts val="0"/>
              </a:spcBef>
              <a:spcAft>
                <a:spcPts val="0"/>
              </a:spcAft>
              <a:buNone/>
            </a:pPr>
            <a:r>
              <a:rPr lang="en">
                <a:solidFill>
                  <a:srgbClr val="24292E"/>
                </a:solidFill>
              </a:rPr>
              <a:t>protects the private data </a:t>
            </a:r>
            <a:br>
              <a:rPr lang="en">
                <a:solidFill>
                  <a:srgbClr val="24292E"/>
                </a:solidFill>
              </a:rPr>
            </a:br>
            <a:r>
              <a:rPr lang="en">
                <a:solidFill>
                  <a:srgbClr val="24292E"/>
                </a:solidFill>
              </a:rPr>
              <a:t>of all citizens of the EU </a:t>
            </a:r>
            <a:br>
              <a:rPr lang="en">
                <a:solidFill>
                  <a:srgbClr val="24292E"/>
                </a:solidFill>
              </a:rPr>
            </a:br>
            <a:r>
              <a:rPr lang="en">
                <a:solidFill>
                  <a:srgbClr val="24292E"/>
                </a:solidFill>
              </a:rPr>
              <a:t>and European Economic Area (EEA). </a:t>
            </a:r>
            <a:endParaRPr b="1"/>
          </a:p>
        </p:txBody>
      </p:sp>
      <p:sp>
        <p:nvSpPr>
          <p:cNvPr id="2355" name="Google Shape;2355;p134"/>
          <p:cNvSpPr txBox="1"/>
          <p:nvPr>
            <p:ph idx="2" type="subTitle"/>
          </p:nvPr>
        </p:nvSpPr>
        <p:spPr>
          <a:xfrm>
            <a:off x="3710250" y="1446637"/>
            <a:ext cx="2371500" cy="26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Health Insurance Portability and Accountability Act (HIPAA)</a:t>
            </a:r>
            <a:r>
              <a:rPr b="1" lang="en"/>
              <a:t> </a:t>
            </a:r>
            <a:r>
              <a:rPr lang="en">
                <a:solidFill>
                  <a:srgbClr val="24292E"/>
                </a:solidFill>
              </a:rPr>
              <a:t>mandates </a:t>
            </a:r>
            <a:br>
              <a:rPr lang="en">
                <a:solidFill>
                  <a:srgbClr val="24292E"/>
                </a:solidFill>
              </a:rPr>
            </a:br>
            <a:r>
              <a:rPr lang="en">
                <a:solidFill>
                  <a:srgbClr val="24292E"/>
                </a:solidFill>
              </a:rPr>
              <a:t>the protection of</a:t>
            </a:r>
            <a:br>
              <a:rPr lang="en">
                <a:solidFill>
                  <a:srgbClr val="24292E"/>
                </a:solidFill>
              </a:rPr>
            </a:br>
            <a:r>
              <a:rPr lang="en">
                <a:solidFill>
                  <a:srgbClr val="24292E"/>
                </a:solidFill>
              </a:rPr>
              <a:t>medical information.</a:t>
            </a:r>
            <a:endParaRPr b="1"/>
          </a:p>
        </p:txBody>
      </p:sp>
      <p:sp>
        <p:nvSpPr>
          <p:cNvPr id="2356" name="Google Shape;2356;p134"/>
          <p:cNvSpPr txBox="1"/>
          <p:nvPr>
            <p:ph idx="3" type="subTitle"/>
          </p:nvPr>
        </p:nvSpPr>
        <p:spPr>
          <a:xfrm>
            <a:off x="6388675" y="1657425"/>
            <a:ext cx="2371500" cy="245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Payment Card Industry Data Security Standard (PCI DSS)</a:t>
            </a:r>
            <a:r>
              <a:rPr lang="en">
                <a:solidFill>
                  <a:srgbClr val="24292E"/>
                </a:solidFill>
                <a:latin typeface="Arial"/>
                <a:ea typeface="Arial"/>
                <a:cs typeface="Arial"/>
                <a:sym typeface="Arial"/>
              </a:rPr>
              <a:t> </a:t>
            </a:r>
            <a:r>
              <a:rPr lang="en">
                <a:solidFill>
                  <a:srgbClr val="24292E"/>
                </a:solidFill>
              </a:rPr>
              <a:t>establishes guidelines that all companies that handle credit card transactions </a:t>
            </a:r>
            <a:br>
              <a:rPr lang="en">
                <a:solidFill>
                  <a:srgbClr val="24292E"/>
                </a:solidFill>
              </a:rPr>
            </a:br>
            <a:r>
              <a:rPr lang="en">
                <a:solidFill>
                  <a:srgbClr val="24292E"/>
                </a:solidFill>
              </a:rPr>
              <a:t>do so securely.</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0" name="Shape 2360"/>
        <p:cNvGrpSpPr/>
        <p:nvPr/>
      </p:nvGrpSpPr>
      <p:grpSpPr>
        <a:xfrm>
          <a:off x="0" y="0"/>
          <a:ext cx="0" cy="0"/>
          <a:chOff x="0" y="0"/>
          <a:chExt cx="0" cy="0"/>
        </a:xfrm>
      </p:grpSpPr>
      <p:sp>
        <p:nvSpPr>
          <p:cNvPr id="2361" name="Google Shape;2361;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GDPR</a:t>
            </a:r>
            <a:endParaRPr/>
          </a:p>
        </p:txBody>
      </p:sp>
      <p:sp>
        <p:nvSpPr>
          <p:cNvPr id="2362" name="Google Shape;2362;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3" name="Google Shape;2363;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4" name="Google Shape;2364;p135"/>
          <p:cNvSpPr txBox="1"/>
          <p:nvPr/>
        </p:nvSpPr>
        <p:spPr>
          <a:xfrm>
            <a:off x="382000" y="839200"/>
            <a:ext cx="8588100" cy="77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solidFill>
                  <a:srgbClr val="24292E"/>
                </a:solidFill>
                <a:latin typeface="Roboto"/>
                <a:ea typeface="Roboto"/>
                <a:cs typeface="Roboto"/>
                <a:sym typeface="Roboto"/>
              </a:rPr>
              <a:t>It requires that organizations that process data belonging to EU citizens protect the data sufficiently. </a:t>
            </a:r>
            <a:endParaRPr sz="24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t/>
            </a:r>
            <a:endParaRPr sz="24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rPr lang="en" sz="2400">
                <a:solidFill>
                  <a:srgbClr val="24292E"/>
                </a:solidFill>
                <a:latin typeface="Roboto"/>
                <a:ea typeface="Roboto"/>
                <a:cs typeface="Roboto"/>
                <a:sym typeface="Roboto"/>
              </a:rPr>
              <a:t>GDPR regulations apply to organizations based in the EU, as well as those based elsewhere that process data belonging to EU citizens. </a:t>
            </a:r>
            <a:endParaRPr sz="2400">
              <a:solidFill>
                <a:srgbClr val="24292E"/>
              </a:solidFill>
              <a:latin typeface="Roboto"/>
              <a:ea typeface="Roboto"/>
              <a:cs typeface="Roboto"/>
              <a:sym typeface="Roboto"/>
            </a:endParaRPr>
          </a:p>
          <a:p>
            <a:pPr indent="0" lvl="0" marL="0" rtl="0" algn="l">
              <a:lnSpc>
                <a:spcPct val="115000"/>
              </a:lnSpc>
              <a:spcBef>
                <a:spcPts val="300"/>
              </a:spcBef>
              <a:spcAft>
                <a:spcPts val="1200"/>
              </a:spcAft>
              <a:buNone/>
            </a:pPr>
            <a:r>
              <a:t/>
            </a:r>
            <a:endParaRPr sz="1500">
              <a:solidFill>
                <a:srgbClr val="98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8" name="Shape 2368"/>
        <p:cNvGrpSpPr/>
        <p:nvPr/>
      </p:nvGrpSpPr>
      <p:grpSpPr>
        <a:xfrm>
          <a:off x="0" y="0"/>
          <a:ext cx="0" cy="0"/>
          <a:chOff x="0" y="0"/>
          <a:chExt cx="0" cy="0"/>
        </a:xfrm>
      </p:grpSpPr>
      <p:sp>
        <p:nvSpPr>
          <p:cNvPr id="2369" name="Google Shape;2369;p136"/>
          <p:cNvSpPr/>
          <p:nvPr/>
        </p:nvSpPr>
        <p:spPr>
          <a:xfrm>
            <a:off x="1141275" y="19236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6"/>
          <p:cNvSpPr/>
          <p:nvPr/>
        </p:nvSpPr>
        <p:spPr>
          <a:xfrm>
            <a:off x="1141350" y="25147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6"/>
          <p:cNvSpPr/>
          <p:nvPr/>
        </p:nvSpPr>
        <p:spPr>
          <a:xfrm>
            <a:off x="1141350" y="31057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6"/>
          <p:cNvSpPr/>
          <p:nvPr/>
        </p:nvSpPr>
        <p:spPr>
          <a:xfrm>
            <a:off x="1141350" y="36968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6"/>
          <p:cNvSpPr/>
          <p:nvPr/>
        </p:nvSpPr>
        <p:spPr>
          <a:xfrm>
            <a:off x="1141275" y="42879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6"/>
          <p:cNvSpPr txBox="1"/>
          <p:nvPr>
            <p:ph idx="1" type="subTitle"/>
          </p:nvPr>
        </p:nvSpPr>
        <p:spPr>
          <a:xfrm>
            <a:off x="-164525" y="4417400"/>
            <a:ext cx="9450600" cy="3369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800"/>
              </a:spcAft>
              <a:buNone/>
            </a:pPr>
            <a:r>
              <a:rPr lang="en" sz="1300">
                <a:solidFill>
                  <a:schemeClr val="dk1"/>
                </a:solidFill>
                <a:latin typeface="Roboto"/>
                <a:ea typeface="Roboto"/>
                <a:cs typeface="Roboto"/>
                <a:sym typeface="Roboto"/>
              </a:rPr>
              <a:t>HIPAA Enforcement Rule: Establishes guidelines for investigations of non-compliant providers.</a:t>
            </a:r>
            <a:endParaRPr sz="1300">
              <a:latin typeface="Roboto"/>
              <a:ea typeface="Roboto"/>
              <a:cs typeface="Roboto"/>
              <a:sym typeface="Roboto"/>
            </a:endParaRPr>
          </a:p>
        </p:txBody>
      </p:sp>
      <p:pic>
        <p:nvPicPr>
          <p:cNvPr id="2375" name="Google Shape;2375;p136"/>
          <p:cNvPicPr preferRelativeResize="0"/>
          <p:nvPr/>
        </p:nvPicPr>
        <p:blipFill rotWithShape="1">
          <a:blip r:embed="rId3">
            <a:alphaModFix/>
          </a:blip>
          <a:srcRect b="1765" l="0" r="0" t="1774"/>
          <a:stretch/>
        </p:blipFill>
        <p:spPr>
          <a:xfrm>
            <a:off x="429768" y="1947672"/>
            <a:ext cx="577805" cy="446400"/>
          </a:xfrm>
          <a:prstGeom prst="rect">
            <a:avLst/>
          </a:prstGeom>
          <a:noFill/>
          <a:ln>
            <a:noFill/>
          </a:ln>
        </p:spPr>
      </p:pic>
      <p:pic>
        <p:nvPicPr>
          <p:cNvPr id="2376" name="Google Shape;2376;p136"/>
          <p:cNvPicPr preferRelativeResize="0"/>
          <p:nvPr/>
        </p:nvPicPr>
        <p:blipFill rotWithShape="1">
          <a:blip r:embed="rId4">
            <a:alphaModFix/>
          </a:blip>
          <a:srcRect b="1765" l="0" r="0" t="1774"/>
          <a:stretch/>
        </p:blipFill>
        <p:spPr>
          <a:xfrm>
            <a:off x="429768" y="2534647"/>
            <a:ext cx="577805" cy="446400"/>
          </a:xfrm>
          <a:prstGeom prst="rect">
            <a:avLst/>
          </a:prstGeom>
          <a:noFill/>
          <a:ln>
            <a:noFill/>
          </a:ln>
        </p:spPr>
      </p:pic>
      <p:pic>
        <p:nvPicPr>
          <p:cNvPr id="2377" name="Google Shape;2377;p136"/>
          <p:cNvPicPr preferRelativeResize="0"/>
          <p:nvPr/>
        </p:nvPicPr>
        <p:blipFill rotWithShape="1">
          <a:blip r:embed="rId5">
            <a:alphaModFix/>
          </a:blip>
          <a:srcRect b="1765" l="0" r="0" t="1774"/>
          <a:stretch/>
        </p:blipFill>
        <p:spPr>
          <a:xfrm>
            <a:off x="429768" y="3125722"/>
            <a:ext cx="577805" cy="446400"/>
          </a:xfrm>
          <a:prstGeom prst="rect">
            <a:avLst/>
          </a:prstGeom>
          <a:noFill/>
          <a:ln>
            <a:noFill/>
          </a:ln>
        </p:spPr>
      </p:pic>
      <p:pic>
        <p:nvPicPr>
          <p:cNvPr id="2378" name="Google Shape;2378;p136"/>
          <p:cNvPicPr preferRelativeResize="0"/>
          <p:nvPr/>
        </p:nvPicPr>
        <p:blipFill rotWithShape="1">
          <a:blip r:embed="rId6">
            <a:alphaModFix/>
          </a:blip>
          <a:srcRect b="1765" l="0" r="0" t="1774"/>
          <a:stretch/>
        </p:blipFill>
        <p:spPr>
          <a:xfrm>
            <a:off x="429768" y="3726785"/>
            <a:ext cx="577805" cy="446400"/>
          </a:xfrm>
          <a:prstGeom prst="rect">
            <a:avLst/>
          </a:prstGeom>
          <a:noFill/>
          <a:ln>
            <a:noFill/>
          </a:ln>
        </p:spPr>
      </p:pic>
      <p:pic>
        <p:nvPicPr>
          <p:cNvPr id="2379" name="Google Shape;2379;p136"/>
          <p:cNvPicPr preferRelativeResize="0"/>
          <p:nvPr/>
        </p:nvPicPr>
        <p:blipFill rotWithShape="1">
          <a:blip r:embed="rId7">
            <a:alphaModFix/>
          </a:blip>
          <a:srcRect b="1765" l="0" r="0" t="1774"/>
          <a:stretch/>
        </p:blipFill>
        <p:spPr>
          <a:xfrm>
            <a:off x="429768" y="4307922"/>
            <a:ext cx="577805" cy="446400"/>
          </a:xfrm>
          <a:prstGeom prst="rect">
            <a:avLst/>
          </a:prstGeom>
          <a:noFill/>
          <a:ln>
            <a:noFill/>
          </a:ln>
        </p:spPr>
      </p:pic>
      <p:sp>
        <p:nvSpPr>
          <p:cNvPr id="2380" name="Google Shape;2380;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HIPAA</a:t>
            </a:r>
            <a:endParaRPr/>
          </a:p>
        </p:txBody>
      </p:sp>
      <p:sp>
        <p:nvSpPr>
          <p:cNvPr id="2381" name="Google Shape;238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2" name="Google Shape;2382;p136"/>
          <p:cNvSpPr txBox="1"/>
          <p:nvPr/>
        </p:nvSpPr>
        <p:spPr>
          <a:xfrm>
            <a:off x="382000" y="839200"/>
            <a:ext cx="8588100" cy="3648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800">
              <a:latin typeface="Roboto"/>
              <a:ea typeface="Roboto"/>
              <a:cs typeface="Roboto"/>
              <a:sym typeface="Roboto"/>
            </a:endParaRPr>
          </a:p>
          <a:p>
            <a:pPr indent="0" lvl="0" marL="0" rtl="0" algn="l">
              <a:lnSpc>
                <a:spcPct val="114000"/>
              </a:lnSpc>
              <a:spcBef>
                <a:spcPts val="800"/>
              </a:spcBef>
              <a:spcAft>
                <a:spcPts val="800"/>
              </a:spcAft>
              <a:buNone/>
            </a:pPr>
            <a:r>
              <a:t/>
            </a:r>
            <a:endParaRPr>
              <a:latin typeface="Roboto"/>
              <a:ea typeface="Roboto"/>
              <a:cs typeface="Roboto"/>
              <a:sym typeface="Roboto"/>
            </a:endParaRPr>
          </a:p>
        </p:txBody>
      </p:sp>
      <p:sp>
        <p:nvSpPr>
          <p:cNvPr id="2383" name="Google Shape;2383;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Title II: HIPAA Administrative Specification. </a:t>
            </a:r>
            <a:endParaRPr/>
          </a:p>
        </p:txBody>
      </p:sp>
      <p:sp>
        <p:nvSpPr>
          <p:cNvPr id="2384" name="Google Shape;2384;p136"/>
          <p:cNvSpPr txBox="1"/>
          <p:nvPr>
            <p:ph idx="3" type="body"/>
          </p:nvPr>
        </p:nvSpPr>
        <p:spPr>
          <a:xfrm>
            <a:off x="175" y="1208050"/>
            <a:ext cx="9144000" cy="533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800"/>
              </a:spcAft>
              <a:buNone/>
            </a:pPr>
            <a:r>
              <a:rPr lang="en" sz="1600"/>
              <a:t>Establishes privacy standards around electronic access to healthcare data. Organizations must uphold the following standards to remain HIPAA compliant:</a:t>
            </a:r>
            <a:endParaRPr sz="1600"/>
          </a:p>
        </p:txBody>
      </p:sp>
      <p:sp>
        <p:nvSpPr>
          <p:cNvPr id="2385" name="Google Shape;2385;p136"/>
          <p:cNvSpPr txBox="1"/>
          <p:nvPr>
            <p:ph idx="2" type="subTitle"/>
          </p:nvPr>
        </p:nvSpPr>
        <p:spPr>
          <a:xfrm>
            <a:off x="-164525" y="3836300"/>
            <a:ext cx="8982300" cy="3369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800"/>
              </a:spcAft>
              <a:buNone/>
            </a:pPr>
            <a:r>
              <a:rPr lang="en" sz="1300">
                <a:solidFill>
                  <a:schemeClr val="dk1"/>
                </a:solidFill>
                <a:latin typeface="Roboto"/>
                <a:ea typeface="Roboto"/>
                <a:cs typeface="Roboto"/>
                <a:sym typeface="Roboto"/>
              </a:rPr>
              <a:t>HIPAA Security Rule: Sets standards for patient data security. This defines how well data should be protected.</a:t>
            </a:r>
            <a:endParaRPr sz="1300">
              <a:solidFill>
                <a:schemeClr val="dk1"/>
              </a:solidFill>
              <a:latin typeface="Roboto"/>
              <a:ea typeface="Roboto"/>
              <a:cs typeface="Roboto"/>
              <a:sym typeface="Roboto"/>
            </a:endParaRPr>
          </a:p>
        </p:txBody>
      </p:sp>
      <p:sp>
        <p:nvSpPr>
          <p:cNvPr id="2386" name="Google Shape;2386;p136"/>
          <p:cNvSpPr txBox="1"/>
          <p:nvPr>
            <p:ph idx="3" type="subTitle"/>
          </p:nvPr>
        </p:nvSpPr>
        <p:spPr>
          <a:xfrm>
            <a:off x="-164525" y="3250200"/>
            <a:ext cx="9548700" cy="3369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800"/>
              </a:spcAft>
              <a:buNone/>
            </a:pPr>
            <a:r>
              <a:rPr lang="en" sz="1300">
                <a:solidFill>
                  <a:schemeClr val="dk1"/>
                </a:solidFill>
                <a:latin typeface="Roboto"/>
                <a:ea typeface="Roboto"/>
                <a:cs typeface="Roboto"/>
                <a:sym typeface="Roboto"/>
              </a:rPr>
              <a:t>HIPAA Privacy Rule: Establishes standards protecting individually identifiable health information, such as prescription information and lab results. This defines what data to protect.</a:t>
            </a:r>
            <a:endParaRPr sz="1300">
              <a:solidFill>
                <a:schemeClr val="dk1"/>
              </a:solidFill>
              <a:latin typeface="Roboto"/>
              <a:ea typeface="Roboto"/>
              <a:cs typeface="Roboto"/>
              <a:sym typeface="Roboto"/>
            </a:endParaRPr>
          </a:p>
        </p:txBody>
      </p:sp>
      <p:sp>
        <p:nvSpPr>
          <p:cNvPr id="2387" name="Google Shape;2387;p136"/>
          <p:cNvSpPr txBox="1"/>
          <p:nvPr>
            <p:ph idx="4" type="subTitle"/>
          </p:nvPr>
        </p:nvSpPr>
        <p:spPr>
          <a:xfrm>
            <a:off x="-164525" y="2661613"/>
            <a:ext cx="9548700" cy="3369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800"/>
              </a:spcAft>
              <a:buNone/>
            </a:pPr>
            <a:r>
              <a:rPr lang="en" sz="1300">
                <a:solidFill>
                  <a:schemeClr val="dk1"/>
                </a:solidFill>
                <a:latin typeface="Roboto"/>
                <a:ea typeface="Roboto"/>
                <a:cs typeface="Roboto"/>
                <a:sym typeface="Roboto"/>
              </a:rPr>
              <a:t>Transactions and Code Set Standard: This standardizes health insurance claims.</a:t>
            </a:r>
            <a:endParaRPr sz="1300">
              <a:solidFill>
                <a:schemeClr val="dk1"/>
              </a:solidFill>
              <a:latin typeface="Roboto"/>
              <a:ea typeface="Roboto"/>
              <a:cs typeface="Roboto"/>
              <a:sym typeface="Roboto"/>
            </a:endParaRPr>
          </a:p>
        </p:txBody>
      </p:sp>
      <p:sp>
        <p:nvSpPr>
          <p:cNvPr id="2388" name="Google Shape;2388;p136"/>
          <p:cNvSpPr txBox="1"/>
          <p:nvPr>
            <p:ph idx="5" type="subTitle"/>
          </p:nvPr>
        </p:nvSpPr>
        <p:spPr>
          <a:xfrm>
            <a:off x="-164525" y="2071350"/>
            <a:ext cx="9320700" cy="3369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800"/>
              </a:spcAft>
              <a:buNone/>
            </a:pPr>
            <a:r>
              <a:rPr lang="en" sz="1300">
                <a:solidFill>
                  <a:schemeClr val="dk1"/>
                </a:solidFill>
                <a:latin typeface="Roboto"/>
                <a:ea typeface="Roboto"/>
                <a:cs typeface="Roboto"/>
                <a:sym typeface="Roboto"/>
              </a:rPr>
              <a:t>National Provider Identifier Standard: All healthcare entities (people, healthcare providers, health plans, and employers) must have an ID, called the National Provider Identifier (NID).</a:t>
            </a:r>
            <a:endParaRPr sz="1300">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2" name="Shape 2392"/>
        <p:cNvGrpSpPr/>
        <p:nvPr/>
      </p:nvGrpSpPr>
      <p:grpSpPr>
        <a:xfrm>
          <a:off x="0" y="0"/>
          <a:ext cx="0" cy="0"/>
          <a:chOff x="0" y="0"/>
          <a:chExt cx="0" cy="0"/>
        </a:xfrm>
      </p:grpSpPr>
      <p:sp>
        <p:nvSpPr>
          <p:cNvPr id="2393" name="Google Shape;2393;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PCI</a:t>
            </a:r>
            <a:endParaRPr/>
          </a:p>
        </p:txBody>
      </p:sp>
      <p:sp>
        <p:nvSpPr>
          <p:cNvPr id="2394" name="Google Shape;2394;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5" name="Google Shape;2395;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6" name="Google Shape;2396;p137"/>
          <p:cNvSpPr txBox="1"/>
          <p:nvPr/>
        </p:nvSpPr>
        <p:spPr>
          <a:xfrm>
            <a:off x="382000" y="839200"/>
            <a:ext cx="8588100" cy="77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500">
                <a:solidFill>
                  <a:srgbClr val="24292E"/>
                </a:solidFill>
                <a:latin typeface="Roboto"/>
                <a:ea typeface="Roboto"/>
                <a:cs typeface="Roboto"/>
                <a:sym typeface="Roboto"/>
              </a:rPr>
              <a:t>It is an organizational standard, and applies to both public and private organizations that accept, transmit, or store credit card data.</a:t>
            </a:r>
            <a:br>
              <a:rPr lang="en" sz="1500">
                <a:solidFill>
                  <a:srgbClr val="24292E"/>
                </a:solidFill>
                <a:latin typeface="Roboto"/>
                <a:ea typeface="Roboto"/>
                <a:cs typeface="Roboto"/>
                <a:sym typeface="Roboto"/>
              </a:rPr>
            </a:br>
            <a:endParaRPr sz="15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rPr lang="en" sz="1500">
                <a:solidFill>
                  <a:srgbClr val="24292E"/>
                </a:solidFill>
                <a:latin typeface="Roboto"/>
                <a:ea typeface="Roboto"/>
                <a:cs typeface="Roboto"/>
                <a:sym typeface="Roboto"/>
              </a:rPr>
              <a:t>PCI defines different compliance "levels". </a:t>
            </a:r>
            <a:endParaRPr sz="15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t/>
            </a:r>
            <a:endParaRPr sz="15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rPr lang="en" sz="1500">
                <a:solidFill>
                  <a:srgbClr val="24292E"/>
                </a:solidFill>
                <a:latin typeface="Roboto"/>
                <a:ea typeface="Roboto"/>
                <a:cs typeface="Roboto"/>
                <a:sym typeface="Roboto"/>
              </a:rPr>
              <a:t>Companies that handle many transactions must have a stricter level of compliance than smaller ones.</a:t>
            </a:r>
            <a:endParaRPr sz="15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br>
              <a:rPr lang="en" sz="1500">
                <a:solidFill>
                  <a:srgbClr val="24292E"/>
                </a:solidFill>
                <a:latin typeface="Roboto"/>
                <a:ea typeface="Roboto"/>
                <a:cs typeface="Roboto"/>
                <a:sym typeface="Roboto"/>
              </a:rPr>
            </a:br>
            <a:r>
              <a:rPr lang="en" sz="1500">
                <a:solidFill>
                  <a:srgbClr val="24292E"/>
                </a:solidFill>
                <a:latin typeface="Roboto"/>
                <a:ea typeface="Roboto"/>
                <a:cs typeface="Roboto"/>
                <a:sym typeface="Roboto"/>
              </a:rPr>
              <a:t>The most important data protected by PCI includes:</a:t>
            </a:r>
            <a:endParaRPr sz="1500">
              <a:solidFill>
                <a:srgbClr val="24292E"/>
              </a:solidFill>
              <a:latin typeface="Roboto"/>
              <a:ea typeface="Roboto"/>
              <a:cs typeface="Roboto"/>
              <a:sym typeface="Roboto"/>
            </a:endParaRPr>
          </a:p>
          <a:p>
            <a:pPr indent="-323850" lvl="0" marL="457200" marR="0" rtl="0" algn="l">
              <a:lnSpc>
                <a:spcPct val="115000"/>
              </a:lnSpc>
              <a:spcBef>
                <a:spcPts val="0"/>
              </a:spcBef>
              <a:spcAft>
                <a:spcPts val="0"/>
              </a:spcAft>
              <a:buClr>
                <a:srgbClr val="24292E"/>
              </a:buClr>
              <a:buSzPts val="1500"/>
              <a:buFont typeface="Roboto"/>
              <a:buChar char="●"/>
            </a:pPr>
            <a:r>
              <a:rPr lang="en" sz="1500">
                <a:solidFill>
                  <a:srgbClr val="24292E"/>
                </a:solidFill>
                <a:latin typeface="Roboto"/>
                <a:ea typeface="Roboto"/>
                <a:cs typeface="Roboto"/>
                <a:sym typeface="Roboto"/>
              </a:rPr>
              <a:t>Cardholder Name, Expiry Date, and 3-Digit Service (CVV) Code</a:t>
            </a:r>
            <a:endParaRPr sz="1500">
              <a:solidFill>
                <a:srgbClr val="24292E"/>
              </a:solidFill>
              <a:latin typeface="Roboto"/>
              <a:ea typeface="Roboto"/>
              <a:cs typeface="Roboto"/>
              <a:sym typeface="Roboto"/>
            </a:endParaRPr>
          </a:p>
          <a:p>
            <a:pPr indent="-323850" lvl="0" marL="457200" marR="0" rtl="0" algn="l">
              <a:lnSpc>
                <a:spcPct val="115000"/>
              </a:lnSpc>
              <a:spcBef>
                <a:spcPts val="0"/>
              </a:spcBef>
              <a:spcAft>
                <a:spcPts val="0"/>
              </a:spcAft>
              <a:buClr>
                <a:srgbClr val="24292E"/>
              </a:buClr>
              <a:buSzPts val="1500"/>
              <a:buFont typeface="Roboto"/>
              <a:buChar char="●"/>
            </a:pPr>
            <a:r>
              <a:rPr lang="en" sz="1500">
                <a:solidFill>
                  <a:srgbClr val="24292E"/>
                </a:solidFill>
                <a:latin typeface="Roboto"/>
                <a:ea typeface="Roboto"/>
                <a:cs typeface="Roboto"/>
                <a:sym typeface="Roboto"/>
              </a:rPr>
              <a:t>Magnetic Strip Data</a:t>
            </a:r>
            <a:endParaRPr sz="1500">
              <a:solidFill>
                <a:srgbClr val="24292E"/>
              </a:solidFill>
              <a:latin typeface="Roboto"/>
              <a:ea typeface="Roboto"/>
              <a:cs typeface="Roboto"/>
              <a:sym typeface="Roboto"/>
            </a:endParaRPr>
          </a:p>
          <a:p>
            <a:pPr indent="-323850" lvl="0" marL="457200" marR="0" rtl="0" algn="l">
              <a:lnSpc>
                <a:spcPct val="115000"/>
              </a:lnSpc>
              <a:spcBef>
                <a:spcPts val="0"/>
              </a:spcBef>
              <a:spcAft>
                <a:spcPts val="0"/>
              </a:spcAft>
              <a:buClr>
                <a:srgbClr val="24292E"/>
              </a:buClr>
              <a:buSzPts val="1500"/>
              <a:buFont typeface="Roboto"/>
              <a:buChar char="●"/>
            </a:pPr>
            <a:r>
              <a:rPr lang="en" sz="1500">
                <a:solidFill>
                  <a:srgbClr val="24292E"/>
                </a:solidFill>
                <a:latin typeface="Roboto"/>
                <a:ea typeface="Roboto"/>
                <a:cs typeface="Roboto"/>
                <a:sym typeface="Roboto"/>
              </a:rPr>
              <a:t>PIN Numbers</a:t>
            </a:r>
            <a:endParaRPr sz="1500">
              <a:solidFill>
                <a:srgbClr val="24292E"/>
              </a:solidFill>
              <a:latin typeface="Roboto"/>
              <a:ea typeface="Roboto"/>
              <a:cs typeface="Roboto"/>
              <a:sym typeface="Roboto"/>
            </a:endParaRPr>
          </a:p>
          <a:p>
            <a:pPr indent="0" lvl="0" marL="0" rtl="0" algn="l">
              <a:lnSpc>
                <a:spcPct val="115000"/>
              </a:lnSpc>
              <a:spcBef>
                <a:spcPts val="300"/>
              </a:spcBef>
              <a:spcAft>
                <a:spcPts val="1200"/>
              </a:spcAft>
              <a:buNone/>
            </a:pPr>
            <a:r>
              <a:t/>
            </a:r>
            <a:endParaRPr sz="1500">
              <a:solidFill>
                <a:srgbClr val="98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Google Shape;2401;p138"/>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2000">
                <a:solidFill>
                  <a:srgbClr val="24292E"/>
                </a:solidFill>
              </a:rPr>
              <a:t>Frameworks mostly describe which policies organizations should have in place, but do not specify how they should implement them.</a:t>
            </a:r>
            <a:endParaRPr sz="2000">
              <a:solidFill>
                <a:srgbClr val="24292E"/>
              </a:solidFill>
            </a:endParaRPr>
          </a:p>
          <a:p>
            <a:pPr indent="0" lvl="0" marL="0" rtl="0" algn="l">
              <a:lnSpc>
                <a:spcPct val="115000"/>
              </a:lnSpc>
              <a:spcBef>
                <a:spcPts val="1200"/>
              </a:spcBef>
              <a:spcAft>
                <a:spcPts val="0"/>
              </a:spcAft>
              <a:buNone/>
            </a:pPr>
            <a:r>
              <a:rPr lang="en" sz="2000">
                <a:solidFill>
                  <a:srgbClr val="24292E"/>
                </a:solidFill>
              </a:rPr>
              <a:t>A business's </a:t>
            </a:r>
            <a:r>
              <a:rPr i="1" lang="en" sz="2000">
                <a:solidFill>
                  <a:srgbClr val="24292E"/>
                </a:solidFill>
              </a:rPr>
              <a:t>internal policies</a:t>
            </a:r>
            <a:r>
              <a:rPr lang="en" sz="2000">
                <a:solidFill>
                  <a:srgbClr val="24292E"/>
                </a:solidFill>
              </a:rPr>
              <a:t> document </a:t>
            </a:r>
            <a:r>
              <a:rPr i="1" lang="en" sz="2000">
                <a:solidFill>
                  <a:srgbClr val="24292E"/>
                </a:solidFill>
              </a:rPr>
              <a:t>how</a:t>
            </a:r>
            <a:r>
              <a:rPr lang="en" sz="2000">
                <a:solidFill>
                  <a:srgbClr val="24292E"/>
                </a:solidFill>
              </a:rPr>
              <a:t> they choose to implement these mandates</a:t>
            </a:r>
            <a:endParaRPr sz="2000">
              <a:solidFill>
                <a:srgbClr val="24292E"/>
              </a:solidFill>
            </a:endParaRPr>
          </a:p>
          <a:p>
            <a:pPr indent="0" lvl="0" marL="4572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spcBef>
                <a:spcPts val="1200"/>
              </a:spcBef>
              <a:spcAft>
                <a:spcPts val="0"/>
              </a:spcAft>
              <a:buNone/>
            </a:pPr>
            <a:r>
              <a:t/>
            </a:r>
            <a:endParaRPr/>
          </a:p>
        </p:txBody>
      </p:sp>
      <p:sp>
        <p:nvSpPr>
          <p:cNvPr id="2402" name="Google Shape;2402;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3" name="Google Shape;2403;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7" name="Shape 2407"/>
        <p:cNvGrpSpPr/>
        <p:nvPr/>
      </p:nvGrpSpPr>
      <p:grpSpPr>
        <a:xfrm>
          <a:off x="0" y="0"/>
          <a:ext cx="0" cy="0"/>
          <a:chOff x="0" y="0"/>
          <a:chExt cx="0" cy="0"/>
        </a:xfrm>
      </p:grpSpPr>
      <p:sp>
        <p:nvSpPr>
          <p:cNvPr id="2408" name="Google Shape;2408;p13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409" name="Google Shape;2409;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0" name="Google Shape;2410;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11" name="Google Shape;2411;p13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GDPR Compliance</a:t>
            </a:r>
            <a:endParaRPr/>
          </a:p>
          <a:p>
            <a:pPr indent="0" lvl="0" marL="0" rtl="0" algn="l">
              <a:spcBef>
                <a:spcPts val="0"/>
              </a:spcBef>
              <a:spcAft>
                <a:spcPts val="0"/>
              </a:spcAft>
              <a:buNone/>
            </a:pPr>
            <a:r>
              <a:t/>
            </a:r>
            <a:endParaRPr sz="1600"/>
          </a:p>
          <a:p>
            <a:pPr indent="0" lvl="0" marL="0" rtl="0" algn="l">
              <a:lnSpc>
                <a:spcPct val="115000"/>
              </a:lnSpc>
              <a:spcBef>
                <a:spcPts val="0"/>
              </a:spcBef>
              <a:spcAft>
                <a:spcPts val="0"/>
              </a:spcAft>
              <a:buClr>
                <a:schemeClr val="dk1"/>
              </a:buClr>
              <a:buSzPts val="1100"/>
              <a:buFont typeface="Arial"/>
              <a:buNone/>
            </a:pPr>
            <a:r>
              <a:rPr lang="en" sz="1600">
                <a:solidFill>
                  <a:srgbClr val="24292E"/>
                </a:solidFill>
              </a:rPr>
              <a:t>In this exercise, you'll explore the GDPR framework, and determine which data managed by </a:t>
            </a:r>
            <a:r>
              <a:rPr i="1" lang="en" sz="1600">
                <a:solidFill>
                  <a:srgbClr val="24292E"/>
                </a:solidFill>
              </a:rPr>
              <a:t>GeldCorp</a:t>
            </a:r>
            <a:r>
              <a:rPr lang="en" sz="1600">
                <a:solidFill>
                  <a:srgbClr val="24292E"/>
                </a:solidFill>
              </a:rPr>
              <a:t> is subject to its regulations.</a:t>
            </a:r>
            <a:endParaRPr sz="16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5" name="Shape 2415"/>
        <p:cNvGrpSpPr/>
        <p:nvPr/>
      </p:nvGrpSpPr>
      <p:grpSpPr>
        <a:xfrm>
          <a:off x="0" y="0"/>
          <a:ext cx="0" cy="0"/>
          <a:chOff x="0" y="0"/>
          <a:chExt cx="0" cy="0"/>
        </a:xfrm>
      </p:grpSpPr>
      <p:sp>
        <p:nvSpPr>
          <p:cNvPr id="2416" name="Google Shape;2416;p1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lnSpc>
                <a:spcPct val="125000"/>
              </a:lnSpc>
              <a:spcBef>
                <a:spcPts val="1800"/>
              </a:spcBef>
              <a:spcAft>
                <a:spcPts val="0"/>
              </a:spcAft>
              <a:buClr>
                <a:schemeClr val="dk1"/>
              </a:buClr>
              <a:buSzPts val="1100"/>
              <a:buFont typeface="Arial"/>
              <a:buNone/>
            </a:pPr>
            <a:r>
              <a:rPr lang="en" sz="3000">
                <a:solidFill>
                  <a:schemeClr val="lt1"/>
                </a:solidFill>
                <a:latin typeface="Roboto Mono"/>
                <a:ea typeface="Roboto Mono"/>
                <a:cs typeface="Roboto Mono"/>
                <a:sym typeface="Roboto Mono"/>
              </a:rPr>
              <a:t>Compliance and Audit</a:t>
            </a:r>
            <a:endParaRPr sz="3000">
              <a:solidFill>
                <a:schemeClr val="lt1"/>
              </a:solidFill>
              <a:latin typeface="Roboto Mono"/>
              <a:ea typeface="Roboto Mono"/>
              <a:cs typeface="Roboto Mono"/>
              <a:sym typeface="Roboto Mono"/>
            </a:endParaRPr>
          </a:p>
          <a:p>
            <a:pPr indent="0" lvl="0" marL="0" rtl="0" algn="ctr">
              <a:spcBef>
                <a:spcPts val="1200"/>
              </a:spcBef>
              <a:spcAft>
                <a:spcPts val="0"/>
              </a:spcAft>
              <a:buNone/>
            </a:pPr>
            <a:r>
              <a:t/>
            </a:r>
            <a:endParaRPr/>
          </a:p>
        </p:txBody>
      </p:sp>
      <p:sp>
        <p:nvSpPr>
          <p:cNvPr id="2417" name="Google Shape;2417;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18" name="Google Shape;2418;p14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9" name="Google Shape;2419;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3" name="Shape 2423"/>
        <p:cNvGrpSpPr/>
        <p:nvPr/>
      </p:nvGrpSpPr>
      <p:grpSpPr>
        <a:xfrm>
          <a:off x="0" y="0"/>
          <a:ext cx="0" cy="0"/>
          <a:chOff x="0" y="0"/>
          <a:chExt cx="0" cy="0"/>
        </a:xfrm>
      </p:grpSpPr>
      <p:pic>
        <p:nvPicPr>
          <p:cNvPr id="2424" name="Google Shape;2424;p141"/>
          <p:cNvPicPr preferRelativeResize="0"/>
          <p:nvPr/>
        </p:nvPicPr>
        <p:blipFill rotWithShape="1">
          <a:blip r:embed="rId3">
            <a:alphaModFix/>
          </a:blip>
          <a:srcRect b="15626" l="0" r="0" t="0"/>
          <a:stretch/>
        </p:blipFill>
        <p:spPr>
          <a:xfrm>
            <a:off x="-12300" y="0"/>
            <a:ext cx="9144000" cy="5143501"/>
          </a:xfrm>
          <a:prstGeom prst="rect">
            <a:avLst/>
          </a:prstGeom>
          <a:noFill/>
          <a:ln>
            <a:noFill/>
          </a:ln>
        </p:spPr>
      </p:pic>
      <p:sp>
        <p:nvSpPr>
          <p:cNvPr id="2425" name="Google Shape;2425;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6" name="Google Shape;2426;p141"/>
          <p:cNvSpPr/>
          <p:nvPr/>
        </p:nvSpPr>
        <p:spPr>
          <a:xfrm>
            <a:off x="372825" y="381400"/>
            <a:ext cx="3777300" cy="4404300"/>
          </a:xfrm>
          <a:prstGeom prst="rect">
            <a:avLst/>
          </a:prstGeom>
          <a:solidFill>
            <a:srgbClr val="FFFFFF"/>
          </a:solidFill>
          <a:ln>
            <a:noFill/>
          </a:ln>
          <a:effectLst>
            <a:outerShdw blurRad="328613" rotWithShape="0" algn="bl" dir="5400000" dist="19050">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41"/>
          <p:cNvSpPr txBox="1"/>
          <p:nvPr>
            <p:ph type="title"/>
          </p:nvPr>
        </p:nvSpPr>
        <p:spPr>
          <a:xfrm>
            <a:off x="199950" y="397700"/>
            <a:ext cx="45117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Compliance and Audit</a:t>
            </a:r>
            <a:endParaRPr/>
          </a:p>
        </p:txBody>
      </p:sp>
      <p:sp>
        <p:nvSpPr>
          <p:cNvPr id="2428" name="Google Shape;2428;p141"/>
          <p:cNvSpPr txBox="1"/>
          <p:nvPr>
            <p:ph idx="1" type="subTitle"/>
          </p:nvPr>
        </p:nvSpPr>
        <p:spPr>
          <a:xfrm>
            <a:off x="212250" y="1073675"/>
            <a:ext cx="4244400" cy="28527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Business must enforce </a:t>
            </a:r>
            <a:br>
              <a:rPr lang="en"/>
            </a:br>
            <a:r>
              <a:rPr lang="en"/>
              <a:t>policies in order to guarantee </a:t>
            </a:r>
            <a:r>
              <a:rPr b="1" lang="en"/>
              <a:t>compliance </a:t>
            </a:r>
            <a:r>
              <a:rPr lang="en"/>
              <a:t>with legal matters.</a:t>
            </a:r>
            <a:endParaRPr/>
          </a:p>
          <a:p>
            <a:pPr indent="0" lvl="0" marL="0" rtl="0" algn="l">
              <a:lnSpc>
                <a:spcPct val="114000"/>
              </a:lnSpc>
              <a:spcBef>
                <a:spcPts val="800"/>
              </a:spcBef>
              <a:spcAft>
                <a:spcPts val="0"/>
              </a:spcAft>
              <a:buClr>
                <a:schemeClr val="dk1"/>
              </a:buClr>
              <a:buSzPts val="1100"/>
              <a:buFont typeface="Arial"/>
              <a:buNone/>
            </a:pPr>
            <a:r>
              <a:rPr lang="en" sz="1600">
                <a:solidFill>
                  <a:schemeClr val="dk1"/>
                </a:solidFill>
              </a:rPr>
              <a:t>An </a:t>
            </a:r>
            <a:r>
              <a:rPr b="1" lang="en" sz="1600">
                <a:solidFill>
                  <a:schemeClr val="dk1"/>
                </a:solidFill>
              </a:rPr>
              <a:t>audit </a:t>
            </a:r>
            <a:r>
              <a:rPr lang="en" sz="1600">
                <a:solidFill>
                  <a:schemeClr val="dk1"/>
                </a:solidFill>
              </a:rPr>
              <a:t> is the process of checking how well an organization is adhering </a:t>
            </a:r>
            <a:br>
              <a:rPr lang="en" sz="1600">
                <a:solidFill>
                  <a:schemeClr val="dk1"/>
                </a:solidFill>
              </a:rPr>
            </a:br>
            <a:r>
              <a:rPr lang="en" sz="1600">
                <a:solidFill>
                  <a:schemeClr val="dk1"/>
                </a:solidFill>
              </a:rPr>
              <a:t>to its policies. </a:t>
            </a:r>
            <a:endParaRPr sz="1600">
              <a:solidFill>
                <a:schemeClr val="dk1"/>
              </a:solidFill>
            </a:endParaRPr>
          </a:p>
          <a:p>
            <a:pPr indent="0" lvl="0" marL="457200" rtl="0" algn="l">
              <a:lnSpc>
                <a:spcPct val="114000"/>
              </a:lnSpc>
              <a:spcBef>
                <a:spcPts val="800"/>
              </a:spcBef>
              <a:spcAft>
                <a:spcPts val="0"/>
              </a:spcAft>
              <a:buClr>
                <a:schemeClr val="dk1"/>
              </a:buClr>
              <a:buSzPts val="1100"/>
              <a:buFont typeface="Arial"/>
              <a:buNone/>
            </a:pPr>
            <a:r>
              <a:rPr lang="en" sz="1600">
                <a:solidFill>
                  <a:srgbClr val="24292E"/>
                </a:solidFill>
              </a:rPr>
              <a:t>Audits are typically conducted to ensure that an organization does indeed uphold the statutes required of it by government frameworks.</a:t>
            </a:r>
            <a:endParaRPr sz="1600">
              <a:solidFill>
                <a:srgbClr val="24292E"/>
              </a:solidFill>
            </a:endParaRPr>
          </a:p>
          <a:p>
            <a:pPr indent="0" lvl="0" marL="0" rtl="0" algn="l">
              <a:lnSpc>
                <a:spcPct val="114000"/>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14000"/>
              </a:lnSpc>
              <a:spcBef>
                <a:spcPts val="800"/>
              </a:spcBef>
              <a:spcAft>
                <a:spcPts val="800"/>
              </a:spcAft>
              <a:buNone/>
            </a:pPr>
            <a:r>
              <a:rPr lang="en"/>
              <a:t> </a:t>
            </a:r>
            <a:endParaRPr/>
          </a:p>
        </p:txBody>
      </p:sp>
      <p:cxnSp>
        <p:nvCxnSpPr>
          <p:cNvPr id="2429" name="Google Shape;2429;p141"/>
          <p:cNvCxnSpPr/>
          <p:nvPr/>
        </p:nvCxnSpPr>
        <p:spPr>
          <a:xfrm>
            <a:off x="630200" y="1032175"/>
            <a:ext cx="3296400" cy="0"/>
          </a:xfrm>
          <a:prstGeom prst="straightConnector1">
            <a:avLst/>
          </a:prstGeom>
          <a:noFill/>
          <a:ln cap="flat" cmpd="sng" w="9525">
            <a:solidFill>
              <a:schemeClr val="dk2"/>
            </a:solidFill>
            <a:prstDash val="solid"/>
            <a:round/>
            <a:headEnd len="med" w="med" type="none"/>
            <a:tailEnd len="med" w="med" type="none"/>
          </a:ln>
        </p:spPr>
      </p:cxnSp>
      <p:pic>
        <p:nvPicPr>
          <p:cNvPr id="2430" name="Google Shape;2430;p141"/>
          <p:cNvPicPr preferRelativeResize="0"/>
          <p:nvPr/>
        </p:nvPicPr>
        <p:blipFill rotWithShape="1">
          <a:blip r:embed="rId4">
            <a:alphaModFix/>
          </a:blip>
          <a:srcRect b="1765" l="0" r="0" t="1774"/>
          <a:stretch/>
        </p:blipFill>
        <p:spPr>
          <a:xfrm>
            <a:off x="683725" y="3117676"/>
            <a:ext cx="389900" cy="301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4" name="Shape 2064"/>
        <p:cNvGrpSpPr/>
        <p:nvPr/>
      </p:nvGrpSpPr>
      <p:grpSpPr>
        <a:xfrm>
          <a:off x="0" y="0"/>
          <a:ext cx="0" cy="0"/>
          <a:chOff x="0" y="0"/>
          <a:chExt cx="0" cy="0"/>
        </a:xfrm>
      </p:grpSpPr>
      <p:sp>
        <p:nvSpPr>
          <p:cNvPr id="2065" name="Google Shape;2065;p106"/>
          <p:cNvSpPr/>
          <p:nvPr/>
        </p:nvSpPr>
        <p:spPr>
          <a:xfrm>
            <a:off x="-28325" y="-9450"/>
            <a:ext cx="9172200" cy="5153100"/>
          </a:xfrm>
          <a:prstGeom prst="rect">
            <a:avLst/>
          </a:prstGeom>
          <a:gradFill>
            <a:gsLst>
              <a:gs pos="0">
                <a:srgbClr val="B1F4DB"/>
              </a:gs>
              <a:gs pos="100000">
                <a:srgbClr val="4FA78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06"/>
          <p:cNvSpPr/>
          <p:nvPr/>
        </p:nvSpPr>
        <p:spPr>
          <a:xfrm flipH="1">
            <a:off x="2938800" y="757350"/>
            <a:ext cx="6205200" cy="4386300"/>
          </a:xfrm>
          <a:prstGeom prst="rtTriangle">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2067" name="Google Shape;2067;p106"/>
          <p:cNvSpPr/>
          <p:nvPr/>
        </p:nvSpPr>
        <p:spPr>
          <a:xfrm>
            <a:off x="349825" y="1697900"/>
            <a:ext cx="8386500" cy="2987100"/>
          </a:xfrm>
          <a:prstGeom prst="roundRect">
            <a:avLst>
              <a:gd fmla="val 4414" name="adj"/>
            </a:avLst>
          </a:prstGeom>
          <a:solidFill>
            <a:srgbClr val="F3F3F3"/>
          </a:solidFill>
          <a:ln>
            <a:noFill/>
          </a:ln>
          <a:effectLst>
            <a:outerShdw blurRad="285750"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p:txBody>
      </p:sp>
      <p:sp>
        <p:nvSpPr>
          <p:cNvPr id="2068" name="Google Shape;2068;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9" name="Google Shape;2069;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Governance and Compliance</a:t>
            </a:r>
            <a:endParaRPr/>
          </a:p>
        </p:txBody>
      </p:sp>
      <p:sp>
        <p:nvSpPr>
          <p:cNvPr id="2070" name="Google Shape;2070;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Today we will cover govern</a:t>
            </a:r>
            <a:r>
              <a:rPr lang="en"/>
              <a:t>ance, compliance, and business continuity planning and disaster recovery</a:t>
            </a:r>
            <a:r>
              <a:rPr lang="en"/>
              <a:t>.</a:t>
            </a:r>
            <a:endParaRPr/>
          </a:p>
        </p:txBody>
      </p:sp>
      <p:sp>
        <p:nvSpPr>
          <p:cNvPr id="2071" name="Google Shape;2071;p106"/>
          <p:cNvSpPr/>
          <p:nvPr/>
        </p:nvSpPr>
        <p:spPr>
          <a:xfrm>
            <a:off x="650000" y="2067175"/>
            <a:ext cx="2288700" cy="10134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06"/>
          <p:cNvSpPr/>
          <p:nvPr/>
        </p:nvSpPr>
        <p:spPr>
          <a:xfrm>
            <a:off x="650000" y="3386025"/>
            <a:ext cx="2288700" cy="10134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06"/>
          <p:cNvSpPr txBox="1"/>
          <p:nvPr/>
        </p:nvSpPr>
        <p:spPr>
          <a:xfrm>
            <a:off x="2784075" y="2067175"/>
            <a:ext cx="6085500" cy="2708400"/>
          </a:xfrm>
          <a:prstGeom prst="rect">
            <a:avLst/>
          </a:prstGeom>
          <a:noFill/>
          <a:ln>
            <a:noFill/>
          </a:ln>
        </p:spPr>
        <p:txBody>
          <a:bodyPr anchorCtr="0" anchor="t" bIns="914400" lIns="457200" spcFirstLastPara="1" rIns="457200" wrap="square" tIns="0">
            <a:noAutofit/>
          </a:bodyPr>
          <a:lstStyle/>
          <a:p>
            <a:pPr indent="0" lvl="0" marL="0" rtl="0" algn="l">
              <a:spcBef>
                <a:spcPts val="0"/>
              </a:spcBef>
              <a:spcAft>
                <a:spcPts val="0"/>
              </a:spcAft>
              <a:buNone/>
            </a:pPr>
            <a:r>
              <a:rPr lang="en" sz="1800">
                <a:solidFill>
                  <a:srgbClr val="24292E"/>
                </a:solidFill>
                <a:latin typeface="Roboto"/>
                <a:ea typeface="Roboto"/>
                <a:cs typeface="Roboto"/>
                <a:sym typeface="Roboto"/>
              </a:rPr>
              <a:t>C</a:t>
            </a:r>
            <a:r>
              <a:rPr i="1" lang="en" sz="1800">
                <a:solidFill>
                  <a:srgbClr val="24292E"/>
                </a:solidFill>
                <a:latin typeface="Roboto"/>
                <a:ea typeface="Roboto"/>
                <a:cs typeface="Roboto"/>
                <a:sym typeface="Roboto"/>
              </a:rPr>
              <a:t>odifying and enforcing proper behavior and operations</a:t>
            </a:r>
            <a:r>
              <a:rPr lang="en" sz="1800">
                <a:solidFill>
                  <a:srgbClr val="24292E"/>
                </a:solidFill>
                <a:latin typeface="Roboto"/>
                <a:ea typeface="Roboto"/>
                <a:cs typeface="Roboto"/>
                <a:sym typeface="Roboto"/>
              </a:rPr>
              <a:t>, i.e. establishing standards of “right” and “wrong”, and enforcing those standards.</a:t>
            </a:r>
            <a:r>
              <a:rPr lang="en" sz="1800">
                <a:latin typeface="Roboto"/>
                <a:ea typeface="Roboto"/>
                <a:cs typeface="Roboto"/>
                <a:sym typeface="Roboto"/>
              </a:rPr>
              <a:t> </a:t>
            </a:r>
            <a:br>
              <a:rPr lang="en" sz="1800">
                <a:latin typeface="Roboto"/>
                <a:ea typeface="Roboto"/>
                <a:cs typeface="Roboto"/>
                <a:sym typeface="Roboto"/>
              </a:rPr>
            </a:br>
            <a:endParaRPr sz="1800">
              <a:latin typeface="Roboto"/>
              <a:ea typeface="Roboto"/>
              <a:cs typeface="Roboto"/>
              <a:sym typeface="Roboto"/>
            </a:endParaRPr>
          </a:p>
          <a:p>
            <a:pPr indent="0" lvl="0" marL="0" rtl="0" algn="l">
              <a:spcBef>
                <a:spcPts val="1600"/>
              </a:spcBef>
              <a:spcAft>
                <a:spcPts val="1600"/>
              </a:spcAft>
              <a:buNone/>
            </a:pPr>
            <a:r>
              <a:rPr lang="en" sz="1800">
                <a:solidFill>
                  <a:schemeClr val="dk1"/>
                </a:solidFill>
                <a:latin typeface="Roboto"/>
                <a:ea typeface="Roboto"/>
                <a:cs typeface="Roboto"/>
                <a:sym typeface="Roboto"/>
              </a:rPr>
              <a:t>Enforcing the policies in order to meet those standards.</a:t>
            </a:r>
            <a:r>
              <a:rPr lang="en" sz="1800">
                <a:latin typeface="Roboto"/>
                <a:ea typeface="Roboto"/>
                <a:cs typeface="Roboto"/>
                <a:sym typeface="Roboto"/>
              </a:rPr>
              <a:t> </a:t>
            </a:r>
            <a:endParaRPr sz="1800">
              <a:latin typeface="Roboto"/>
              <a:ea typeface="Roboto"/>
              <a:cs typeface="Roboto"/>
              <a:sym typeface="Roboto"/>
            </a:endParaRPr>
          </a:p>
        </p:txBody>
      </p:sp>
      <p:sp>
        <p:nvSpPr>
          <p:cNvPr id="2074" name="Google Shape;2074;p106"/>
          <p:cNvSpPr txBox="1"/>
          <p:nvPr/>
        </p:nvSpPr>
        <p:spPr>
          <a:xfrm>
            <a:off x="704625" y="2310125"/>
            <a:ext cx="2185500" cy="5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2400">
                <a:solidFill>
                  <a:srgbClr val="FFFFFF"/>
                </a:solidFill>
                <a:latin typeface="Roboto Medium"/>
                <a:ea typeface="Roboto Medium"/>
                <a:cs typeface="Roboto Medium"/>
                <a:sym typeface="Roboto Medium"/>
              </a:rPr>
              <a:t>Governance</a:t>
            </a:r>
            <a:endParaRPr sz="2400">
              <a:solidFill>
                <a:srgbClr val="FFFFFF"/>
              </a:solidFill>
              <a:latin typeface="Roboto Medium"/>
              <a:ea typeface="Roboto Medium"/>
              <a:cs typeface="Roboto Medium"/>
              <a:sym typeface="Roboto Medium"/>
            </a:endParaRPr>
          </a:p>
        </p:txBody>
      </p:sp>
      <p:sp>
        <p:nvSpPr>
          <p:cNvPr id="2075" name="Google Shape;2075;p106"/>
          <p:cNvSpPr txBox="1"/>
          <p:nvPr/>
        </p:nvSpPr>
        <p:spPr>
          <a:xfrm>
            <a:off x="704625" y="3635775"/>
            <a:ext cx="2185500" cy="5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2400">
                <a:solidFill>
                  <a:srgbClr val="FFFFFF"/>
                </a:solidFill>
                <a:latin typeface="Roboto Medium"/>
                <a:ea typeface="Roboto Medium"/>
                <a:cs typeface="Roboto Medium"/>
                <a:sym typeface="Roboto Medium"/>
              </a:rPr>
              <a:t>Compliance</a:t>
            </a:r>
            <a:endParaRPr sz="2400">
              <a:solidFill>
                <a:srgbClr val="FFFFFF"/>
              </a:solidFill>
              <a:latin typeface="Roboto Medium"/>
              <a:ea typeface="Roboto Medium"/>
              <a:cs typeface="Roboto Medium"/>
              <a:sym typeface="Roboto Medium"/>
            </a:endParaRPr>
          </a:p>
        </p:txBody>
      </p:sp>
      <p:cxnSp>
        <p:nvCxnSpPr>
          <p:cNvPr id="2076" name="Google Shape;2076;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7DE4"/>
        </a:solidFill>
      </p:bgPr>
    </p:bg>
    <p:spTree>
      <p:nvGrpSpPr>
        <p:cNvPr id="2434" name="Shape 2434"/>
        <p:cNvGrpSpPr/>
        <p:nvPr/>
      </p:nvGrpSpPr>
      <p:grpSpPr>
        <a:xfrm>
          <a:off x="0" y="0"/>
          <a:ext cx="0" cy="0"/>
          <a:chOff x="0" y="0"/>
          <a:chExt cx="0" cy="0"/>
        </a:xfrm>
      </p:grpSpPr>
      <p:pic>
        <p:nvPicPr>
          <p:cNvPr id="2435" name="Google Shape;2435;p142"/>
          <p:cNvPicPr preferRelativeResize="0"/>
          <p:nvPr/>
        </p:nvPicPr>
        <p:blipFill rotWithShape="1">
          <a:blip r:embed="rId3">
            <a:alphaModFix/>
          </a:blip>
          <a:srcRect b="30275" l="35280" r="29747" t="29972"/>
          <a:stretch/>
        </p:blipFill>
        <p:spPr>
          <a:xfrm>
            <a:off x="6757725" y="2455075"/>
            <a:ext cx="2398574" cy="2044624"/>
          </a:xfrm>
          <a:prstGeom prst="rect">
            <a:avLst/>
          </a:prstGeom>
          <a:noFill/>
          <a:ln>
            <a:noFill/>
          </a:ln>
        </p:spPr>
      </p:pic>
      <p:sp>
        <p:nvSpPr>
          <p:cNvPr id="2436" name="Google Shape;2436;p142"/>
          <p:cNvSpPr/>
          <p:nvPr/>
        </p:nvSpPr>
        <p:spPr>
          <a:xfrm>
            <a:off x="921225" y="3003550"/>
            <a:ext cx="5760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42"/>
          <p:cNvSpPr/>
          <p:nvPr/>
        </p:nvSpPr>
        <p:spPr>
          <a:xfrm>
            <a:off x="921225" y="3413967"/>
            <a:ext cx="5760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42"/>
          <p:cNvSpPr/>
          <p:nvPr/>
        </p:nvSpPr>
        <p:spPr>
          <a:xfrm>
            <a:off x="921225" y="3824396"/>
            <a:ext cx="5760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Performing an Audit</a:t>
            </a:r>
            <a:endParaRPr/>
          </a:p>
        </p:txBody>
      </p:sp>
      <p:sp>
        <p:nvSpPr>
          <p:cNvPr id="2440" name="Google Shape;2440;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1" name="Google Shape;2441;p142"/>
          <p:cNvSpPr txBox="1"/>
          <p:nvPr>
            <p:ph idx="1" type="subTitle"/>
          </p:nvPr>
        </p:nvSpPr>
        <p:spPr>
          <a:xfrm>
            <a:off x="0" y="675975"/>
            <a:ext cx="9144000" cy="34785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Auditors refer to each rule in the framework, and check that the business </a:t>
            </a:r>
            <a:br>
              <a:rPr lang="en"/>
            </a:br>
            <a:r>
              <a:rPr lang="en"/>
              <a:t>is following it. </a:t>
            </a:r>
            <a:endParaRPr/>
          </a:p>
          <a:p>
            <a:pPr indent="0" lvl="0" marL="0" rtl="0" algn="l">
              <a:lnSpc>
                <a:spcPct val="115000"/>
              </a:lnSpc>
              <a:spcBef>
                <a:spcPts val="800"/>
              </a:spcBef>
              <a:spcAft>
                <a:spcPts val="0"/>
              </a:spcAft>
              <a:buNone/>
            </a:pPr>
            <a:r>
              <a:rPr lang="en"/>
              <a:t>If they find that the organization is in violation of a given mandate, </a:t>
            </a:r>
            <a:br>
              <a:rPr lang="en"/>
            </a:br>
            <a:r>
              <a:rPr lang="en"/>
              <a:t>they </a:t>
            </a:r>
            <a:r>
              <a:rPr b="1" lang="en"/>
              <a:t>notify the Compliance/Legal and Executive teams in a final report</a:t>
            </a:r>
            <a:r>
              <a:rPr lang="en"/>
              <a:t>.</a:t>
            </a:r>
            <a:endParaRPr/>
          </a:p>
          <a:p>
            <a:pPr indent="0" lvl="0" marL="0" rtl="0" algn="l">
              <a:lnSpc>
                <a:spcPct val="113000"/>
              </a:lnSpc>
              <a:spcBef>
                <a:spcPts val="800"/>
              </a:spcBef>
              <a:spcAft>
                <a:spcPts val="0"/>
              </a:spcAft>
              <a:buNone/>
            </a:pPr>
            <a:r>
              <a:rPr lang="en"/>
              <a:t>In the event a business is found to be non-compliant in any way, </a:t>
            </a:r>
            <a:br>
              <a:rPr lang="en"/>
            </a:br>
            <a:r>
              <a:rPr lang="en"/>
              <a:t>the organization will typically respond by:</a:t>
            </a:r>
            <a:endParaRPr/>
          </a:p>
          <a:p>
            <a:pPr indent="0" lvl="0" marL="640080" rtl="0" algn="l">
              <a:lnSpc>
                <a:spcPct val="112000"/>
              </a:lnSpc>
              <a:spcBef>
                <a:spcPts val="1600"/>
              </a:spcBef>
              <a:spcAft>
                <a:spcPts val="0"/>
              </a:spcAft>
              <a:buNone/>
            </a:pPr>
            <a:r>
              <a:rPr lang="en" sz="1400"/>
              <a:t>Acknowledging that they are aware of the non-compliance</a:t>
            </a:r>
            <a:endParaRPr sz="1400"/>
          </a:p>
          <a:p>
            <a:pPr indent="0" lvl="0" marL="640080" rtl="0" algn="l">
              <a:lnSpc>
                <a:spcPct val="112000"/>
              </a:lnSpc>
              <a:spcBef>
                <a:spcPts val="1400"/>
              </a:spcBef>
              <a:spcAft>
                <a:spcPts val="0"/>
              </a:spcAft>
              <a:buNone/>
            </a:pPr>
            <a:r>
              <a:rPr lang="en" sz="1400"/>
              <a:t>Determining a timeline to remediate the issue</a:t>
            </a:r>
            <a:endParaRPr sz="1400"/>
          </a:p>
          <a:p>
            <a:pPr indent="0" lvl="0" marL="640080" rtl="0" algn="l">
              <a:lnSpc>
                <a:spcPct val="112000"/>
              </a:lnSpc>
              <a:spcBef>
                <a:spcPts val="1400"/>
              </a:spcBef>
              <a:spcAft>
                <a:spcPts val="1400"/>
              </a:spcAft>
              <a:buNone/>
            </a:pPr>
            <a:r>
              <a:rPr lang="en" sz="1400"/>
              <a:t>Develop a plan to bring the organization back into compliance</a:t>
            </a:r>
            <a:endParaRPr sz="1400"/>
          </a:p>
        </p:txBody>
      </p:sp>
      <p:pic>
        <p:nvPicPr>
          <p:cNvPr id="2442" name="Google Shape;2442;p142"/>
          <p:cNvPicPr preferRelativeResize="0"/>
          <p:nvPr/>
        </p:nvPicPr>
        <p:blipFill rotWithShape="1">
          <a:blip r:embed="rId4">
            <a:alphaModFix/>
          </a:blip>
          <a:srcRect b="1765" l="0" r="0" t="1774"/>
          <a:stretch/>
        </p:blipFill>
        <p:spPr>
          <a:xfrm>
            <a:off x="455125" y="3041476"/>
            <a:ext cx="389900" cy="301225"/>
          </a:xfrm>
          <a:prstGeom prst="rect">
            <a:avLst/>
          </a:prstGeom>
          <a:noFill/>
          <a:ln>
            <a:noFill/>
          </a:ln>
        </p:spPr>
      </p:pic>
      <p:pic>
        <p:nvPicPr>
          <p:cNvPr id="2443" name="Google Shape;2443;p142"/>
          <p:cNvPicPr preferRelativeResize="0"/>
          <p:nvPr/>
        </p:nvPicPr>
        <p:blipFill rotWithShape="1">
          <a:blip r:embed="rId4">
            <a:alphaModFix/>
          </a:blip>
          <a:srcRect b="1765" l="0" r="0" t="1774"/>
          <a:stretch/>
        </p:blipFill>
        <p:spPr>
          <a:xfrm>
            <a:off x="455125" y="3451901"/>
            <a:ext cx="389900" cy="301225"/>
          </a:xfrm>
          <a:prstGeom prst="rect">
            <a:avLst/>
          </a:prstGeom>
          <a:noFill/>
          <a:ln>
            <a:noFill/>
          </a:ln>
        </p:spPr>
      </p:pic>
      <p:pic>
        <p:nvPicPr>
          <p:cNvPr id="2444" name="Google Shape;2444;p142"/>
          <p:cNvPicPr preferRelativeResize="0"/>
          <p:nvPr/>
        </p:nvPicPr>
        <p:blipFill rotWithShape="1">
          <a:blip r:embed="rId4">
            <a:alphaModFix/>
          </a:blip>
          <a:srcRect b="1765" l="0" r="0" t="1774"/>
          <a:stretch/>
        </p:blipFill>
        <p:spPr>
          <a:xfrm>
            <a:off x="455125" y="3862326"/>
            <a:ext cx="389900" cy="301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8" name="Shape 2448"/>
        <p:cNvGrpSpPr/>
        <p:nvPr/>
      </p:nvGrpSpPr>
      <p:grpSpPr>
        <a:xfrm>
          <a:off x="0" y="0"/>
          <a:ext cx="0" cy="0"/>
          <a:chOff x="0" y="0"/>
          <a:chExt cx="0" cy="0"/>
        </a:xfrm>
      </p:grpSpPr>
      <p:sp>
        <p:nvSpPr>
          <p:cNvPr id="2449" name="Google Shape;2449;p14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450" name="Google Shape;2450;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1" name="Google Shape;2451;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52" name="Google Shape;2452;p14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Audit Procedures</a:t>
            </a:r>
            <a:br>
              <a:rPr lang="en"/>
            </a:br>
            <a:endParaRPr/>
          </a:p>
          <a:p>
            <a:pPr indent="0" lvl="0" marL="0" rtl="0" algn="l">
              <a:lnSpc>
                <a:spcPct val="115000"/>
              </a:lnSpc>
              <a:spcBef>
                <a:spcPts val="0"/>
              </a:spcBef>
              <a:spcAft>
                <a:spcPts val="0"/>
              </a:spcAft>
              <a:buClr>
                <a:schemeClr val="dk1"/>
              </a:buClr>
              <a:buSzPts val="1100"/>
              <a:buFont typeface="Arial"/>
              <a:buNone/>
            </a:pPr>
            <a:r>
              <a:rPr lang="en" sz="1400">
                <a:solidFill>
                  <a:srgbClr val="24292E"/>
                </a:solidFill>
              </a:rPr>
              <a:t>In this exercise, you'll review how </a:t>
            </a:r>
            <a:r>
              <a:rPr i="1" lang="en" sz="1400">
                <a:solidFill>
                  <a:srgbClr val="24292E"/>
                </a:solidFill>
              </a:rPr>
              <a:t>GeldCorp's</a:t>
            </a:r>
            <a:r>
              <a:rPr lang="en" sz="1400">
                <a:solidFill>
                  <a:srgbClr val="24292E"/>
                </a:solidFill>
              </a:rPr>
              <a:t> collects and stores user data to ensure their processes are GDPR compliant. In addition, you'll identify any data that must be protected according to PCI standards.</a:t>
            </a:r>
            <a:endParaRPr sz="140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 sz="1400">
                <a:solidFill>
                  <a:srgbClr val="24292E"/>
                </a:solidFill>
              </a:rPr>
              <a:t>If you identify any incidents of non-compliance, you'll document a way for the organization to bring itself in line with regulation.</a:t>
            </a:r>
            <a:endParaRPr sz="1400">
              <a:solidFill>
                <a:srgbClr val="24292E"/>
              </a:solidFill>
            </a:endParaRPr>
          </a:p>
          <a:p>
            <a:pPr indent="0" lvl="0" marL="0" rtl="0" algn="l">
              <a:spcBef>
                <a:spcPts val="12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6" name="Shape 2456"/>
        <p:cNvGrpSpPr/>
        <p:nvPr/>
      </p:nvGrpSpPr>
      <p:grpSpPr>
        <a:xfrm>
          <a:off x="0" y="0"/>
          <a:ext cx="0" cy="0"/>
          <a:chOff x="0" y="0"/>
          <a:chExt cx="0" cy="0"/>
        </a:xfrm>
      </p:grpSpPr>
      <p:sp>
        <p:nvSpPr>
          <p:cNvPr id="2457" name="Google Shape;2457;p144"/>
          <p:cNvSpPr txBox="1"/>
          <p:nvPr>
            <p:ph type="title"/>
          </p:nvPr>
        </p:nvSpPr>
        <p:spPr>
          <a:xfrm>
            <a:off x="274350" y="958475"/>
            <a:ext cx="8595300" cy="792300"/>
          </a:xfrm>
          <a:prstGeom prst="rect">
            <a:avLst/>
          </a:prstGeom>
        </p:spPr>
        <p:txBody>
          <a:bodyPr anchorCtr="0" anchor="t" bIns="91425" lIns="91425" spcFirstLastPara="1" rIns="91425" wrap="square" tIns="91425">
            <a:noAutofit/>
          </a:bodyPr>
          <a:lstStyle/>
          <a:p>
            <a:pPr indent="0" lvl="0" marL="0" rtl="0" algn="ctr">
              <a:lnSpc>
                <a:spcPct val="125000"/>
              </a:lnSpc>
              <a:spcBef>
                <a:spcPts val="1800"/>
              </a:spcBef>
              <a:spcAft>
                <a:spcPts val="0"/>
              </a:spcAft>
              <a:buNone/>
            </a:pPr>
            <a:r>
              <a:rPr lang="en" sz="3000">
                <a:solidFill>
                  <a:schemeClr val="lt1"/>
                </a:solidFill>
                <a:latin typeface="Roboto Mono"/>
                <a:ea typeface="Roboto Mono"/>
                <a:cs typeface="Roboto Mono"/>
                <a:sym typeface="Roboto Mono"/>
              </a:rPr>
              <a:t>Contingency Planning for </a:t>
            </a:r>
            <a:endParaRPr sz="3000">
              <a:solidFill>
                <a:schemeClr val="lt1"/>
              </a:solidFill>
              <a:latin typeface="Roboto Mono"/>
              <a:ea typeface="Roboto Mono"/>
              <a:cs typeface="Roboto Mono"/>
              <a:sym typeface="Roboto Mono"/>
            </a:endParaRPr>
          </a:p>
          <a:p>
            <a:pPr indent="0" lvl="0" marL="0" rtl="0" algn="ctr">
              <a:lnSpc>
                <a:spcPct val="125000"/>
              </a:lnSpc>
              <a:spcBef>
                <a:spcPts val="1800"/>
              </a:spcBef>
              <a:spcAft>
                <a:spcPts val="0"/>
              </a:spcAft>
              <a:buNone/>
            </a:pPr>
            <a:r>
              <a:rPr b="1" lang="en" sz="3000">
                <a:solidFill>
                  <a:schemeClr val="lt1"/>
                </a:solidFill>
                <a:latin typeface="Roboto Mono"/>
                <a:ea typeface="Roboto Mono"/>
                <a:cs typeface="Roboto Mono"/>
                <a:sym typeface="Roboto Mono"/>
              </a:rPr>
              <a:t>Business Continuity </a:t>
            </a:r>
            <a:endParaRPr b="1" sz="3000">
              <a:solidFill>
                <a:schemeClr val="lt1"/>
              </a:solidFill>
              <a:latin typeface="Roboto Mono"/>
              <a:ea typeface="Roboto Mono"/>
              <a:cs typeface="Roboto Mono"/>
              <a:sym typeface="Roboto Mono"/>
            </a:endParaRPr>
          </a:p>
          <a:p>
            <a:pPr indent="0" lvl="0" marL="0" rtl="0" algn="ctr">
              <a:lnSpc>
                <a:spcPct val="125000"/>
              </a:lnSpc>
              <a:spcBef>
                <a:spcPts val="1800"/>
              </a:spcBef>
              <a:spcAft>
                <a:spcPts val="0"/>
              </a:spcAft>
              <a:buNone/>
            </a:pPr>
            <a:r>
              <a:rPr lang="en" sz="3000">
                <a:solidFill>
                  <a:schemeClr val="lt1"/>
                </a:solidFill>
                <a:latin typeface="Roboto Mono"/>
                <a:ea typeface="Roboto Mono"/>
                <a:cs typeface="Roboto Mono"/>
                <a:sym typeface="Roboto Mono"/>
              </a:rPr>
              <a:t>and </a:t>
            </a:r>
            <a:endParaRPr sz="3000">
              <a:solidFill>
                <a:schemeClr val="lt1"/>
              </a:solidFill>
              <a:latin typeface="Roboto Mono"/>
              <a:ea typeface="Roboto Mono"/>
              <a:cs typeface="Roboto Mono"/>
              <a:sym typeface="Roboto Mono"/>
            </a:endParaRPr>
          </a:p>
          <a:p>
            <a:pPr indent="0" lvl="0" marL="0" rtl="0" algn="ctr">
              <a:lnSpc>
                <a:spcPct val="125000"/>
              </a:lnSpc>
              <a:spcBef>
                <a:spcPts val="1800"/>
              </a:spcBef>
              <a:spcAft>
                <a:spcPts val="0"/>
              </a:spcAft>
              <a:buClr>
                <a:schemeClr val="dk1"/>
              </a:buClr>
              <a:buSzPts val="1100"/>
              <a:buFont typeface="Arial"/>
              <a:buNone/>
            </a:pPr>
            <a:r>
              <a:rPr b="1" lang="en" sz="3000">
                <a:solidFill>
                  <a:schemeClr val="lt1"/>
                </a:solidFill>
                <a:latin typeface="Roboto Mono"/>
                <a:ea typeface="Roboto Mono"/>
                <a:cs typeface="Roboto Mono"/>
                <a:sym typeface="Roboto Mono"/>
              </a:rPr>
              <a:t>Disaster Recovery</a:t>
            </a:r>
            <a:endParaRPr b="1" sz="3000">
              <a:solidFill>
                <a:schemeClr val="lt1"/>
              </a:solidFill>
              <a:latin typeface="Roboto Mono"/>
              <a:ea typeface="Roboto Mono"/>
              <a:cs typeface="Roboto Mono"/>
              <a:sym typeface="Roboto Mono"/>
            </a:endParaRPr>
          </a:p>
          <a:p>
            <a:pPr indent="0" lvl="0" marL="0" rtl="0" algn="ctr">
              <a:spcBef>
                <a:spcPts val="1200"/>
              </a:spcBef>
              <a:spcAft>
                <a:spcPts val="0"/>
              </a:spcAft>
              <a:buNone/>
            </a:pPr>
            <a:r>
              <a:t/>
            </a:r>
            <a:endParaRPr/>
          </a:p>
        </p:txBody>
      </p:sp>
      <p:sp>
        <p:nvSpPr>
          <p:cNvPr id="2458" name="Google Shape;2458;p1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59" name="Google Shape;2459;p144"/>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0" name="Google Shape;2460;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4" name="Shape 2464"/>
        <p:cNvGrpSpPr/>
        <p:nvPr/>
      </p:nvGrpSpPr>
      <p:grpSpPr>
        <a:xfrm>
          <a:off x="0" y="0"/>
          <a:ext cx="0" cy="0"/>
          <a:chOff x="0" y="0"/>
          <a:chExt cx="0" cy="0"/>
        </a:xfrm>
      </p:grpSpPr>
      <p:sp>
        <p:nvSpPr>
          <p:cNvPr id="2465" name="Google Shape;2465;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Preparing for Breaches</a:t>
            </a:r>
            <a:endParaRPr/>
          </a:p>
        </p:txBody>
      </p:sp>
      <p:sp>
        <p:nvSpPr>
          <p:cNvPr id="2466" name="Google Shape;2466;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7" name="Google Shape;2467;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68" name="Google Shape;2468;p145"/>
          <p:cNvSpPr txBox="1"/>
          <p:nvPr/>
        </p:nvSpPr>
        <p:spPr>
          <a:xfrm>
            <a:off x="382000" y="839200"/>
            <a:ext cx="8588100" cy="77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600">
              <a:solidFill>
                <a:srgbClr val="24292E"/>
              </a:solidFill>
              <a:latin typeface="Roboto"/>
              <a:ea typeface="Roboto"/>
              <a:cs typeface="Roboto"/>
              <a:sym typeface="Roboto"/>
            </a:endParaRPr>
          </a:p>
          <a:p>
            <a:pPr indent="0" lvl="0" marL="0" marR="0" rtl="0" algn="ctr">
              <a:lnSpc>
                <a:spcPct val="115000"/>
              </a:lnSpc>
              <a:spcBef>
                <a:spcPts val="0"/>
              </a:spcBef>
              <a:spcAft>
                <a:spcPts val="0"/>
              </a:spcAft>
              <a:buNone/>
            </a:pPr>
            <a:r>
              <a:rPr lang="en" sz="1600">
                <a:solidFill>
                  <a:srgbClr val="980000"/>
                </a:solidFill>
                <a:latin typeface="Roboto Mono"/>
                <a:ea typeface="Roboto Mono"/>
                <a:cs typeface="Roboto Mono"/>
                <a:sym typeface="Roboto Mono"/>
              </a:rPr>
              <a:t>B</a:t>
            </a:r>
            <a:r>
              <a:rPr lang="en" sz="1600">
                <a:solidFill>
                  <a:srgbClr val="980000"/>
                </a:solidFill>
                <a:latin typeface="Roboto Mono"/>
                <a:ea typeface="Roboto Mono"/>
                <a:cs typeface="Roboto Mono"/>
                <a:sym typeface="Roboto Mono"/>
              </a:rPr>
              <a:t>usinesses engage in contingency planning to "plan for the worst"</a:t>
            </a:r>
            <a:endParaRPr sz="1600">
              <a:solidFill>
                <a:srgbClr val="980000"/>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6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rPr lang="en" sz="1600">
                <a:solidFill>
                  <a:srgbClr val="24292E"/>
                </a:solidFill>
                <a:latin typeface="Roboto"/>
                <a:ea typeface="Roboto"/>
                <a:cs typeface="Roboto"/>
                <a:sym typeface="Roboto"/>
              </a:rPr>
              <a:t>A breach can have one of two results:</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indent="-330200" lvl="0" marL="457200" marR="0" rtl="0" algn="l">
              <a:lnSpc>
                <a:spcPct val="115000"/>
              </a:lnSpc>
              <a:spcBef>
                <a:spcPts val="0"/>
              </a:spcBef>
              <a:spcAft>
                <a:spcPts val="0"/>
              </a:spcAft>
              <a:buClr>
                <a:srgbClr val="24292E"/>
              </a:buClr>
              <a:buSzPts val="1600"/>
              <a:buFont typeface="Roboto"/>
              <a:buChar char="●"/>
            </a:pPr>
            <a:r>
              <a:rPr b="1" lang="en" sz="1600">
                <a:solidFill>
                  <a:srgbClr val="24292E"/>
                </a:solidFill>
                <a:latin typeface="Roboto"/>
                <a:ea typeface="Roboto"/>
                <a:cs typeface="Roboto"/>
                <a:sym typeface="Roboto"/>
              </a:rPr>
              <a:t>Mild/Moderate Breach: </a:t>
            </a:r>
            <a:r>
              <a:rPr lang="en" sz="1600">
                <a:solidFill>
                  <a:srgbClr val="24292E"/>
                </a:solidFill>
                <a:latin typeface="Roboto"/>
                <a:ea typeface="Roboto"/>
                <a:cs typeface="Roboto"/>
                <a:sym typeface="Roboto"/>
              </a:rPr>
              <a:t>The business has been impacted, but can still handle day-to-day operations at greater cost.</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indent="-330200" lvl="0" marL="457200" marR="0" rtl="0" algn="l">
              <a:lnSpc>
                <a:spcPct val="115000"/>
              </a:lnSpc>
              <a:spcBef>
                <a:spcPts val="0"/>
              </a:spcBef>
              <a:spcAft>
                <a:spcPts val="0"/>
              </a:spcAft>
              <a:buClr>
                <a:srgbClr val="24292E"/>
              </a:buClr>
              <a:buSzPts val="1600"/>
              <a:buFont typeface="Roboto"/>
              <a:buChar char="●"/>
            </a:pPr>
            <a:r>
              <a:rPr b="1" lang="en" sz="1600">
                <a:solidFill>
                  <a:srgbClr val="24292E"/>
                </a:solidFill>
                <a:latin typeface="Roboto"/>
                <a:ea typeface="Roboto"/>
                <a:cs typeface="Roboto"/>
                <a:sym typeface="Roboto"/>
              </a:rPr>
              <a:t>Serious/Catastrophic Breach: </a:t>
            </a:r>
            <a:r>
              <a:rPr lang="en" sz="1600">
                <a:solidFill>
                  <a:srgbClr val="24292E"/>
                </a:solidFill>
                <a:latin typeface="Roboto"/>
                <a:ea typeface="Roboto"/>
                <a:cs typeface="Roboto"/>
                <a:sym typeface="Roboto"/>
              </a:rPr>
              <a:t>The business has been impacted so severely they cannot operate. Instead, they must use their resources to contain the incident, recover from the disaster, and eventually return to operation.</a:t>
            </a:r>
            <a:endParaRPr sz="1600">
              <a:solidFill>
                <a:srgbClr val="24292E"/>
              </a:solidFill>
              <a:latin typeface="Roboto"/>
              <a:ea typeface="Roboto"/>
              <a:cs typeface="Roboto"/>
              <a:sym typeface="Roboto"/>
            </a:endParaRPr>
          </a:p>
          <a:p>
            <a:pPr indent="0" lvl="0" marL="0" rtl="0" algn="l">
              <a:lnSpc>
                <a:spcPct val="115000"/>
              </a:lnSpc>
              <a:spcBef>
                <a:spcPts val="300"/>
              </a:spcBef>
              <a:spcAft>
                <a:spcPts val="1200"/>
              </a:spcAft>
              <a:buNone/>
            </a:pPr>
            <a:r>
              <a:t/>
            </a:r>
            <a:endParaRPr sz="1500">
              <a:solidFill>
                <a:srgbClr val="98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2" name="Shape 2472"/>
        <p:cNvGrpSpPr/>
        <p:nvPr/>
      </p:nvGrpSpPr>
      <p:grpSpPr>
        <a:xfrm>
          <a:off x="0" y="0"/>
          <a:ext cx="0" cy="0"/>
          <a:chOff x="0" y="0"/>
          <a:chExt cx="0" cy="0"/>
        </a:xfrm>
      </p:grpSpPr>
      <p:sp>
        <p:nvSpPr>
          <p:cNvPr id="2473" name="Google Shape;2473;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t>BCP/DR Plans Typically Involve the Following:</a:t>
            </a:r>
            <a:endParaRPr/>
          </a:p>
        </p:txBody>
      </p:sp>
      <p:sp>
        <p:nvSpPr>
          <p:cNvPr id="2474" name="Google Shape;2474;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5" name="Google Shape;2475;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76" name="Google Shape;2476;p146"/>
          <p:cNvSpPr txBox="1"/>
          <p:nvPr/>
        </p:nvSpPr>
        <p:spPr>
          <a:xfrm>
            <a:off x="382000" y="839200"/>
            <a:ext cx="8588100" cy="7794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24292E"/>
              </a:buClr>
              <a:buSzPts val="1600"/>
              <a:buFont typeface="Roboto"/>
              <a:buChar char="●"/>
            </a:pPr>
            <a:r>
              <a:rPr b="1" lang="en" sz="1600">
                <a:solidFill>
                  <a:srgbClr val="24292E"/>
                </a:solidFill>
                <a:latin typeface="Roboto"/>
                <a:ea typeface="Roboto"/>
                <a:cs typeface="Roboto"/>
                <a:sym typeface="Roboto"/>
              </a:rPr>
              <a:t>Points and Modes of Failure:</a:t>
            </a:r>
            <a:r>
              <a:rPr lang="en" sz="1600">
                <a:solidFill>
                  <a:srgbClr val="24292E"/>
                </a:solidFill>
                <a:latin typeface="Roboto"/>
                <a:ea typeface="Roboto"/>
                <a:cs typeface="Roboto"/>
                <a:sym typeface="Roboto"/>
              </a:rPr>
              <a:t> Places where security is weak, or points of failure in a system like a network.</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indent="-330200" lvl="0" marL="457200" marR="0" rtl="0" algn="l">
              <a:lnSpc>
                <a:spcPct val="115000"/>
              </a:lnSpc>
              <a:spcBef>
                <a:spcPts val="0"/>
              </a:spcBef>
              <a:spcAft>
                <a:spcPts val="0"/>
              </a:spcAft>
              <a:buClr>
                <a:srgbClr val="24292E"/>
              </a:buClr>
              <a:buSzPts val="1600"/>
              <a:buFont typeface="Roboto"/>
              <a:buChar char="●"/>
            </a:pPr>
            <a:r>
              <a:rPr b="1" lang="en" sz="1600">
                <a:solidFill>
                  <a:srgbClr val="24292E"/>
                </a:solidFill>
                <a:latin typeface="Roboto"/>
                <a:ea typeface="Roboto"/>
                <a:cs typeface="Roboto"/>
                <a:sym typeface="Roboto"/>
              </a:rPr>
              <a:t>Projected Damages:</a:t>
            </a:r>
            <a:r>
              <a:rPr lang="en" sz="1600">
                <a:solidFill>
                  <a:srgbClr val="24292E"/>
                </a:solidFill>
                <a:latin typeface="Roboto"/>
                <a:ea typeface="Roboto"/>
                <a:cs typeface="Roboto"/>
                <a:sym typeface="Roboto"/>
              </a:rPr>
              <a:t> How a business will be affected in the event a given threat is realized.</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indent="-330200" lvl="0" marL="457200" marR="0" rtl="0" algn="l">
              <a:lnSpc>
                <a:spcPct val="115000"/>
              </a:lnSpc>
              <a:spcBef>
                <a:spcPts val="0"/>
              </a:spcBef>
              <a:spcAft>
                <a:spcPts val="0"/>
              </a:spcAft>
              <a:buClr>
                <a:srgbClr val="24292E"/>
              </a:buClr>
              <a:buSzPts val="1600"/>
              <a:buFont typeface="Roboto"/>
              <a:buChar char="●"/>
            </a:pPr>
            <a:r>
              <a:rPr b="1" lang="en" sz="1600">
                <a:solidFill>
                  <a:srgbClr val="24292E"/>
                </a:solidFill>
                <a:latin typeface="Roboto"/>
                <a:ea typeface="Roboto"/>
                <a:cs typeface="Roboto"/>
                <a:sym typeface="Roboto"/>
              </a:rPr>
              <a:t>Continuity/Recovery Plan:</a:t>
            </a:r>
            <a:r>
              <a:rPr lang="en" sz="1600">
                <a:solidFill>
                  <a:srgbClr val="24292E"/>
                </a:solidFill>
                <a:latin typeface="Roboto"/>
                <a:ea typeface="Roboto"/>
                <a:cs typeface="Roboto"/>
                <a:sym typeface="Roboto"/>
              </a:rPr>
              <a:t> For BCP, how the business could "patch" a mild/moderate incident to maintain operations during. For DR, explain how the business should prioritize its resources to recover from the reputational and operational damage of a catastrophic loss.</a:t>
            </a:r>
            <a:endParaRPr sz="1600">
              <a:solidFill>
                <a:srgbClr val="24292E"/>
              </a:solidFill>
              <a:latin typeface="Roboto"/>
              <a:ea typeface="Roboto"/>
              <a:cs typeface="Roboto"/>
              <a:sym typeface="Roboto"/>
            </a:endParaRPr>
          </a:p>
          <a:p>
            <a:pPr indent="0" lvl="0" marL="0" marR="0" rtl="0" algn="l">
              <a:lnSpc>
                <a:spcPct val="115000"/>
              </a:lnSpc>
              <a:spcBef>
                <a:spcPts val="0"/>
              </a:spcBef>
              <a:spcAft>
                <a:spcPts val="0"/>
              </a:spcAft>
              <a:buNone/>
            </a:pPr>
            <a:r>
              <a:t/>
            </a:r>
            <a:endParaRPr sz="1600">
              <a:solidFill>
                <a:srgbClr val="24292E"/>
              </a:solidFill>
              <a:latin typeface="Roboto"/>
              <a:ea typeface="Roboto"/>
              <a:cs typeface="Roboto"/>
              <a:sym typeface="Roboto"/>
            </a:endParaRPr>
          </a:p>
          <a:p>
            <a:pPr indent="0" lvl="0" marL="0" marR="0" rtl="0" algn="ctr">
              <a:lnSpc>
                <a:spcPct val="115000"/>
              </a:lnSpc>
              <a:spcBef>
                <a:spcPts val="0"/>
              </a:spcBef>
              <a:spcAft>
                <a:spcPts val="0"/>
              </a:spcAft>
              <a:buNone/>
            </a:pPr>
            <a:r>
              <a:rPr lang="en" sz="1800">
                <a:solidFill>
                  <a:srgbClr val="980000"/>
                </a:solidFill>
                <a:highlight>
                  <a:srgbClr val="FFFFFF"/>
                </a:highlight>
                <a:latin typeface="Roboto Mono"/>
                <a:ea typeface="Roboto Mono"/>
                <a:cs typeface="Roboto Mono"/>
                <a:sym typeface="Roboto Mono"/>
              </a:rPr>
              <a:t>These plans will be different for every business.</a:t>
            </a:r>
            <a:endParaRPr sz="1800">
              <a:solidFill>
                <a:srgbClr val="980000"/>
              </a:solidFill>
              <a:latin typeface="Roboto Mono"/>
              <a:ea typeface="Roboto Mono"/>
              <a:cs typeface="Roboto Mono"/>
              <a:sym typeface="Roboto Mono"/>
            </a:endParaRPr>
          </a:p>
          <a:p>
            <a:pPr indent="0" lvl="0" marL="457200" marR="0" rtl="0" algn="l">
              <a:lnSpc>
                <a:spcPct val="115000"/>
              </a:lnSpc>
              <a:spcBef>
                <a:spcPts val="0"/>
              </a:spcBef>
              <a:spcAft>
                <a:spcPts val="0"/>
              </a:spcAft>
              <a:buNone/>
            </a:pPr>
            <a:r>
              <a:t/>
            </a:r>
            <a:endParaRPr sz="1600">
              <a:solidFill>
                <a:srgbClr val="24292E"/>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0" name="Shape 2480"/>
        <p:cNvGrpSpPr/>
        <p:nvPr/>
      </p:nvGrpSpPr>
      <p:grpSpPr>
        <a:xfrm>
          <a:off x="0" y="0"/>
          <a:ext cx="0" cy="0"/>
          <a:chOff x="0" y="0"/>
          <a:chExt cx="0" cy="0"/>
        </a:xfrm>
      </p:grpSpPr>
      <p:sp>
        <p:nvSpPr>
          <p:cNvPr id="2481" name="Google Shape;2481;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5" name="Shape 2485"/>
        <p:cNvGrpSpPr/>
        <p:nvPr/>
      </p:nvGrpSpPr>
      <p:grpSpPr>
        <a:xfrm>
          <a:off x="0" y="0"/>
          <a:ext cx="0" cy="0"/>
          <a:chOff x="0" y="0"/>
          <a:chExt cx="0" cy="0"/>
        </a:xfrm>
      </p:grpSpPr>
      <p:sp>
        <p:nvSpPr>
          <p:cNvPr id="2486" name="Google Shape;2486;p14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1hr 30 minutes</a:t>
            </a:r>
            <a:endParaRPr/>
          </a:p>
        </p:txBody>
      </p:sp>
      <p:sp>
        <p:nvSpPr>
          <p:cNvPr id="2487" name="Google Shape;2487;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8" name="Google Shape;2488;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9" name="Google Shape;2489;p14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Presentations</a:t>
            </a:r>
            <a:endParaRPr/>
          </a:p>
          <a:p>
            <a:pPr indent="0" lvl="0" marL="0" rtl="0" algn="l">
              <a:lnSpc>
                <a:spcPct val="115000"/>
              </a:lnSpc>
              <a:spcBef>
                <a:spcPts val="0"/>
              </a:spcBef>
              <a:spcAft>
                <a:spcPts val="0"/>
              </a:spcAft>
              <a:buClr>
                <a:schemeClr val="dk1"/>
              </a:buClr>
              <a:buSzPts val="1100"/>
              <a:buFont typeface="Arial"/>
              <a:buNone/>
            </a:pPr>
            <a:r>
              <a:rPr lang="en" sz="1200">
                <a:solidFill>
                  <a:srgbClr val="24292E"/>
                </a:solidFill>
              </a:rPr>
              <a:t>In this exercise, you'll work in groups to develop BCP and DR plans for </a:t>
            </a:r>
            <a:r>
              <a:rPr i="1" lang="en" sz="1200">
                <a:solidFill>
                  <a:srgbClr val="24292E"/>
                </a:solidFill>
              </a:rPr>
              <a:t>Geldcorp</a:t>
            </a:r>
            <a:r>
              <a:rPr lang="en" sz="1200">
                <a:solidFill>
                  <a:srgbClr val="24292E"/>
                </a:solidFill>
              </a:rPr>
              <a:t>. You'll work with a group of consultants, and each group will develop a plan for a different domain of the company.</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rPr>
              <a:t>In particular, you'll develop plans for one of the following realms:</a:t>
            </a:r>
            <a:endParaRPr sz="1200">
              <a:solidFill>
                <a:srgbClr val="24292E"/>
              </a:solidFill>
            </a:endParaRPr>
          </a:p>
          <a:p>
            <a:pPr indent="-304800" lvl="0" marL="457200" rtl="0" algn="l">
              <a:lnSpc>
                <a:spcPct val="115000"/>
              </a:lnSpc>
              <a:spcBef>
                <a:spcPts val="1200"/>
              </a:spcBef>
              <a:spcAft>
                <a:spcPts val="0"/>
              </a:spcAft>
              <a:buClr>
                <a:srgbClr val="24292E"/>
              </a:buClr>
              <a:buSzPts val="1200"/>
              <a:buFont typeface="Roboto"/>
              <a:buChar char="●"/>
            </a:pPr>
            <a:r>
              <a:rPr lang="en" sz="1200">
                <a:solidFill>
                  <a:srgbClr val="24292E"/>
                </a:solidFill>
              </a:rPr>
              <a:t>Physical Environment</a:t>
            </a:r>
            <a:endParaRPr sz="1200">
              <a:solidFill>
                <a:srgbClr val="24292E"/>
              </a:solidFill>
            </a:endParaRPr>
          </a:p>
          <a:p>
            <a:pPr indent="-304800" lvl="0" marL="457200" rtl="0" algn="l">
              <a:lnSpc>
                <a:spcPct val="115000"/>
              </a:lnSpc>
              <a:spcBef>
                <a:spcPts val="0"/>
              </a:spcBef>
              <a:spcAft>
                <a:spcPts val="0"/>
              </a:spcAft>
              <a:buClr>
                <a:srgbClr val="24292E"/>
              </a:buClr>
              <a:buSzPts val="1200"/>
              <a:buFont typeface="Roboto"/>
              <a:buChar char="●"/>
            </a:pPr>
            <a:r>
              <a:rPr lang="en" sz="1200">
                <a:solidFill>
                  <a:srgbClr val="24292E"/>
                </a:solidFill>
              </a:rPr>
              <a:t>Personnel</a:t>
            </a:r>
            <a:endParaRPr sz="1200">
              <a:solidFill>
                <a:srgbClr val="24292E"/>
              </a:solidFill>
            </a:endParaRPr>
          </a:p>
          <a:p>
            <a:pPr indent="-304800" lvl="0" marL="457200" rtl="0" algn="l">
              <a:lnSpc>
                <a:spcPct val="115000"/>
              </a:lnSpc>
              <a:spcBef>
                <a:spcPts val="0"/>
              </a:spcBef>
              <a:spcAft>
                <a:spcPts val="0"/>
              </a:spcAft>
              <a:buClr>
                <a:srgbClr val="24292E"/>
              </a:buClr>
              <a:buSzPts val="1200"/>
              <a:buFont typeface="Roboto"/>
              <a:buChar char="●"/>
            </a:pPr>
            <a:r>
              <a:rPr lang="en" sz="1200">
                <a:solidFill>
                  <a:srgbClr val="24292E"/>
                </a:solidFill>
              </a:rPr>
              <a:t>Network</a:t>
            </a:r>
            <a:endParaRPr sz="1200">
              <a:solidFill>
                <a:srgbClr val="24292E"/>
              </a:solidFill>
            </a:endParaRPr>
          </a:p>
          <a:p>
            <a:pPr indent="-304800" lvl="0" marL="457200" rtl="0" algn="l">
              <a:lnSpc>
                <a:spcPct val="115000"/>
              </a:lnSpc>
              <a:spcBef>
                <a:spcPts val="0"/>
              </a:spcBef>
              <a:spcAft>
                <a:spcPts val="0"/>
              </a:spcAft>
              <a:buClr>
                <a:srgbClr val="24292E"/>
              </a:buClr>
              <a:buSzPts val="1200"/>
              <a:buFont typeface="Roboto"/>
              <a:buChar char="●"/>
            </a:pPr>
            <a:r>
              <a:rPr lang="en" sz="1200">
                <a:solidFill>
                  <a:srgbClr val="24292E"/>
                </a:solidFill>
              </a:rPr>
              <a:t>Technology</a:t>
            </a:r>
            <a:endParaRPr sz="1200">
              <a:solidFill>
                <a:srgbClr val="24292E"/>
              </a:solidFill>
            </a:endParaRPr>
          </a:p>
          <a:p>
            <a:pPr indent="-304800" lvl="0" marL="457200" rtl="0" algn="l">
              <a:lnSpc>
                <a:spcPct val="115000"/>
              </a:lnSpc>
              <a:spcBef>
                <a:spcPts val="0"/>
              </a:spcBef>
              <a:spcAft>
                <a:spcPts val="0"/>
              </a:spcAft>
              <a:buClr>
                <a:srgbClr val="24292E"/>
              </a:buClr>
              <a:buSzPts val="1200"/>
              <a:buFont typeface="Roboto"/>
              <a:buChar char="●"/>
            </a:pPr>
            <a:r>
              <a:rPr lang="en" sz="1200">
                <a:solidFill>
                  <a:srgbClr val="24292E"/>
                </a:solidFill>
              </a:rPr>
              <a:t>Security</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3" name="Shape 2493"/>
        <p:cNvGrpSpPr/>
        <p:nvPr/>
      </p:nvGrpSpPr>
      <p:grpSpPr>
        <a:xfrm>
          <a:off x="0" y="0"/>
          <a:ext cx="0" cy="0"/>
          <a:chOff x="0" y="0"/>
          <a:chExt cx="0" cy="0"/>
        </a:xfrm>
      </p:grpSpPr>
      <p:sp>
        <p:nvSpPr>
          <p:cNvPr id="2494" name="Google Shape;2494;p149"/>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980000"/>
              </a:solidFill>
            </a:endParaRPr>
          </a:p>
          <a:p>
            <a:pPr indent="0" lvl="0" marL="0" rtl="0" algn="ctr">
              <a:spcBef>
                <a:spcPts val="0"/>
              </a:spcBef>
              <a:spcAft>
                <a:spcPts val="0"/>
              </a:spcAft>
              <a:buNone/>
            </a:pPr>
            <a:r>
              <a:rPr lang="en">
                <a:solidFill>
                  <a:srgbClr val="980000"/>
                </a:solidFill>
              </a:rPr>
              <a:t>Presentation Time!</a:t>
            </a:r>
            <a:endParaRPr>
              <a:solidFill>
                <a:srgbClr val="980000"/>
              </a:solidFill>
            </a:endParaRPr>
          </a:p>
        </p:txBody>
      </p:sp>
      <p:sp>
        <p:nvSpPr>
          <p:cNvPr id="2495" name="Google Shape;2495;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6" name="Google Shape;2496;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0" name="Shape 2080"/>
        <p:cNvGrpSpPr/>
        <p:nvPr/>
      </p:nvGrpSpPr>
      <p:grpSpPr>
        <a:xfrm>
          <a:off x="0" y="0"/>
          <a:ext cx="0" cy="0"/>
          <a:chOff x="0" y="0"/>
          <a:chExt cx="0" cy="0"/>
        </a:xfrm>
      </p:grpSpPr>
      <p:pic>
        <p:nvPicPr>
          <p:cNvPr id="2081" name="Google Shape;2081;p107"/>
          <p:cNvPicPr preferRelativeResize="0"/>
          <p:nvPr/>
        </p:nvPicPr>
        <p:blipFill>
          <a:blip r:embed="rId3">
            <a:alphaModFix/>
          </a:blip>
          <a:stretch>
            <a:fillRect/>
          </a:stretch>
        </p:blipFill>
        <p:spPr>
          <a:xfrm>
            <a:off x="0" y="0"/>
            <a:ext cx="9144000" cy="5143516"/>
          </a:xfrm>
          <a:prstGeom prst="rect">
            <a:avLst/>
          </a:prstGeom>
          <a:noFill/>
          <a:ln>
            <a:noFill/>
          </a:ln>
        </p:spPr>
      </p:pic>
      <p:sp>
        <p:nvSpPr>
          <p:cNvPr id="2082" name="Google Shape;2082;p107"/>
          <p:cNvSpPr/>
          <p:nvPr/>
        </p:nvSpPr>
        <p:spPr>
          <a:xfrm>
            <a:off x="4301000" y="689263"/>
            <a:ext cx="4079400" cy="3765000"/>
          </a:xfrm>
          <a:prstGeom prst="rect">
            <a:avLst/>
          </a:prstGeom>
          <a:solidFill>
            <a:srgbClr val="B1F4DB">
              <a:alpha val="9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4" name="Google Shape;2084;p107"/>
          <p:cNvSpPr txBox="1"/>
          <p:nvPr>
            <p:ph type="title"/>
          </p:nvPr>
        </p:nvSpPr>
        <p:spPr>
          <a:xfrm>
            <a:off x="4136075" y="745663"/>
            <a:ext cx="4345200" cy="3407100"/>
          </a:xfrm>
          <a:prstGeom prst="rect">
            <a:avLst/>
          </a:prstGeom>
        </p:spPr>
        <p:txBody>
          <a:bodyPr anchorCtr="0" anchor="t" bIns="91425" lIns="457200" spcFirstLastPara="1" rIns="274300" wrap="square" tIns="182875">
            <a:noAutofit/>
          </a:bodyPr>
          <a:lstStyle/>
          <a:p>
            <a:pPr indent="0" lvl="0" marL="0" rtl="0" algn="l">
              <a:spcBef>
                <a:spcPts val="0"/>
              </a:spcBef>
              <a:spcAft>
                <a:spcPts val="800"/>
              </a:spcAft>
              <a:buClr>
                <a:schemeClr val="dk1"/>
              </a:buClr>
              <a:buSzPts val="1100"/>
              <a:buFont typeface="Arial"/>
              <a:buNone/>
            </a:pPr>
            <a:r>
              <a:rPr lang="en" sz="2300">
                <a:latin typeface="Roboto Light"/>
                <a:ea typeface="Roboto Light"/>
                <a:cs typeface="Roboto Light"/>
                <a:sym typeface="Roboto Light"/>
              </a:rPr>
              <a:t>Knowledge of governance, compliance, and BCP/DR </a:t>
            </a:r>
            <a:br>
              <a:rPr lang="en" sz="2300">
                <a:latin typeface="Roboto Light"/>
                <a:ea typeface="Roboto Light"/>
                <a:cs typeface="Roboto Light"/>
                <a:sym typeface="Roboto Light"/>
              </a:rPr>
            </a:br>
            <a:r>
              <a:rPr lang="en" sz="2300">
                <a:latin typeface="Roboto Light"/>
                <a:ea typeface="Roboto Light"/>
                <a:cs typeface="Roboto Light"/>
                <a:sym typeface="Roboto Light"/>
              </a:rPr>
              <a:t>is crucial context for all security professionals because</a:t>
            </a:r>
            <a:r>
              <a:rPr lang="en" sz="2400">
                <a:latin typeface="Roboto Light"/>
                <a:ea typeface="Roboto Light"/>
                <a:cs typeface="Roboto Light"/>
                <a:sym typeface="Roboto Light"/>
              </a:rPr>
              <a:t> </a:t>
            </a:r>
            <a:r>
              <a:rPr b="1" lang="en" sz="2400"/>
              <a:t>most of security professionals work is mandated by governance policies and subject to compliance audits</a:t>
            </a:r>
            <a:r>
              <a:rPr lang="en" sz="2400">
                <a:latin typeface="Roboto"/>
                <a:ea typeface="Roboto"/>
                <a:cs typeface="Roboto"/>
                <a:sym typeface="Roboto"/>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8" name="Shape 2088"/>
        <p:cNvGrpSpPr/>
        <p:nvPr/>
      </p:nvGrpSpPr>
      <p:grpSpPr>
        <a:xfrm>
          <a:off x="0" y="0"/>
          <a:ext cx="0" cy="0"/>
          <a:chOff x="0" y="0"/>
          <a:chExt cx="0" cy="0"/>
        </a:xfrm>
      </p:grpSpPr>
      <p:sp>
        <p:nvSpPr>
          <p:cNvPr id="2089" name="Google Shape;2089;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0" name="Google Shape;2090;p10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1" name="Google Shape;2091;p108"/>
          <p:cNvGrpSpPr/>
          <p:nvPr/>
        </p:nvGrpSpPr>
        <p:grpSpPr>
          <a:xfrm>
            <a:off x="457200" y="1300225"/>
            <a:ext cx="776889" cy="621300"/>
            <a:chOff x="457200" y="1378813"/>
            <a:chExt cx="776889" cy="621300"/>
          </a:xfrm>
        </p:grpSpPr>
        <p:sp>
          <p:nvSpPr>
            <p:cNvPr id="2092" name="Google Shape;2092;p108"/>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093" name="Google Shape;2093;p108"/>
            <p:cNvSpPr/>
            <p:nvPr/>
          </p:nvSpPr>
          <p:spPr>
            <a:xfrm rot="5400000">
              <a:off x="969614" y="1607625"/>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108"/>
          <p:cNvGrpSpPr/>
          <p:nvPr/>
        </p:nvGrpSpPr>
        <p:grpSpPr>
          <a:xfrm>
            <a:off x="457200" y="2000125"/>
            <a:ext cx="776889" cy="621300"/>
            <a:chOff x="457200" y="1378813"/>
            <a:chExt cx="776889" cy="621300"/>
          </a:xfrm>
        </p:grpSpPr>
        <p:sp>
          <p:nvSpPr>
            <p:cNvPr id="2095" name="Google Shape;2095;p108"/>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096" name="Google Shape;2096;p108"/>
            <p:cNvSpPr/>
            <p:nvPr/>
          </p:nvSpPr>
          <p:spPr>
            <a:xfrm rot="5400000">
              <a:off x="969614" y="1607625"/>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108"/>
          <p:cNvGrpSpPr/>
          <p:nvPr/>
        </p:nvGrpSpPr>
        <p:grpSpPr>
          <a:xfrm>
            <a:off x="457200" y="2692850"/>
            <a:ext cx="776889" cy="621300"/>
            <a:chOff x="457200" y="1378813"/>
            <a:chExt cx="776889" cy="621300"/>
          </a:xfrm>
        </p:grpSpPr>
        <p:sp>
          <p:nvSpPr>
            <p:cNvPr id="2098" name="Google Shape;2098;p108"/>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99" name="Google Shape;2099;p108"/>
            <p:cNvSpPr/>
            <p:nvPr/>
          </p:nvSpPr>
          <p:spPr>
            <a:xfrm rot="5400000">
              <a:off x="969614" y="1607625"/>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0" name="Google Shape;2100;p108"/>
          <p:cNvGrpSpPr/>
          <p:nvPr/>
        </p:nvGrpSpPr>
        <p:grpSpPr>
          <a:xfrm>
            <a:off x="457200" y="3390350"/>
            <a:ext cx="776889" cy="621300"/>
            <a:chOff x="457200" y="1378813"/>
            <a:chExt cx="776889" cy="621300"/>
          </a:xfrm>
        </p:grpSpPr>
        <p:sp>
          <p:nvSpPr>
            <p:cNvPr id="2101" name="Google Shape;2101;p108"/>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02" name="Google Shape;2102;p108"/>
            <p:cNvSpPr/>
            <p:nvPr/>
          </p:nvSpPr>
          <p:spPr>
            <a:xfrm rot="5400000">
              <a:off x="969614" y="1607625"/>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3" name="Google Shape;2103;p10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0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0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6" name="Google Shape;2106;p108"/>
          <p:cNvGrpSpPr/>
          <p:nvPr/>
        </p:nvGrpSpPr>
        <p:grpSpPr>
          <a:xfrm>
            <a:off x="469500" y="4083075"/>
            <a:ext cx="776889" cy="621300"/>
            <a:chOff x="457200" y="1378813"/>
            <a:chExt cx="776889" cy="621300"/>
          </a:xfrm>
        </p:grpSpPr>
        <p:sp>
          <p:nvSpPr>
            <p:cNvPr id="2107" name="Google Shape;2107;p108"/>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08" name="Google Shape;2108;p108"/>
            <p:cNvSpPr/>
            <p:nvPr/>
          </p:nvSpPr>
          <p:spPr>
            <a:xfrm rot="5400000">
              <a:off x="969614" y="1607625"/>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9" name="Google Shape;2109;p10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Breakdown	</a:t>
            </a:r>
            <a:endParaRPr/>
          </a:p>
        </p:txBody>
      </p:sp>
      <p:sp>
        <p:nvSpPr>
          <p:cNvPr id="2111" name="Google Shape;2111;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class will proceed as follows: </a:t>
            </a:r>
            <a:endParaRPr>
              <a:solidFill>
                <a:schemeClr val="dk1"/>
              </a:solidFill>
            </a:endParaRPr>
          </a:p>
          <a:p>
            <a:pPr indent="0" lvl="0" marL="0" rtl="0" algn="l">
              <a:spcBef>
                <a:spcPts val="0"/>
              </a:spcBef>
              <a:spcAft>
                <a:spcPts val="0"/>
              </a:spcAft>
              <a:buNone/>
            </a:pPr>
            <a:r>
              <a:t/>
            </a:r>
            <a:endParaRPr/>
          </a:p>
        </p:txBody>
      </p:sp>
      <p:sp>
        <p:nvSpPr>
          <p:cNvPr id="2112" name="Google Shape;2112;p108"/>
          <p:cNvSpPr txBox="1"/>
          <p:nvPr>
            <p:ph idx="1" type="subTitle"/>
          </p:nvPr>
        </p:nvSpPr>
        <p:spPr>
          <a:xfrm>
            <a:off x="1516582" y="1319425"/>
            <a:ext cx="66054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24292E"/>
                </a:solidFill>
                <a:latin typeface="Roboto"/>
                <a:ea typeface="Roboto"/>
                <a:cs typeface="Roboto"/>
                <a:sym typeface="Roboto"/>
              </a:rPr>
              <a:t>Codifying Rules with Policy and Procedures</a:t>
            </a:r>
            <a:endParaRPr sz="1800">
              <a:latin typeface="Roboto"/>
              <a:ea typeface="Roboto"/>
              <a:cs typeface="Roboto"/>
              <a:sym typeface="Roboto"/>
            </a:endParaRPr>
          </a:p>
        </p:txBody>
      </p:sp>
      <p:sp>
        <p:nvSpPr>
          <p:cNvPr id="2113" name="Google Shape;2113;p108"/>
          <p:cNvSpPr txBox="1"/>
          <p:nvPr>
            <p:ph idx="2" type="subTitle"/>
          </p:nvPr>
        </p:nvSpPr>
        <p:spPr>
          <a:xfrm>
            <a:off x="1507865" y="2004950"/>
            <a:ext cx="6605400" cy="606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Using Governance Frameworks to Guide Policy Decisions</a:t>
            </a:r>
            <a:endParaRPr sz="1800">
              <a:latin typeface="Roboto"/>
              <a:ea typeface="Roboto"/>
              <a:cs typeface="Roboto"/>
              <a:sym typeface="Roboto"/>
            </a:endParaRPr>
          </a:p>
        </p:txBody>
      </p:sp>
      <p:sp>
        <p:nvSpPr>
          <p:cNvPr id="2114" name="Google Shape;2114;p108"/>
          <p:cNvSpPr txBox="1"/>
          <p:nvPr>
            <p:ph idx="3" type="subTitle"/>
          </p:nvPr>
        </p:nvSpPr>
        <p:spPr>
          <a:xfrm>
            <a:off x="1516636" y="2695263"/>
            <a:ext cx="6605400" cy="606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Understanding Audit and Compliance</a:t>
            </a:r>
            <a:endParaRPr sz="1800">
              <a:latin typeface="Roboto"/>
              <a:ea typeface="Roboto"/>
              <a:cs typeface="Roboto"/>
              <a:sym typeface="Roboto"/>
            </a:endParaRPr>
          </a:p>
        </p:txBody>
      </p:sp>
      <p:sp>
        <p:nvSpPr>
          <p:cNvPr id="2115" name="Google Shape;2115;p108"/>
          <p:cNvSpPr txBox="1"/>
          <p:nvPr>
            <p:ph idx="4" type="subTitle"/>
          </p:nvPr>
        </p:nvSpPr>
        <p:spPr>
          <a:xfrm>
            <a:off x="1507775" y="3385563"/>
            <a:ext cx="6605400" cy="606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Business Continuity Planning and Disaster Recovery</a:t>
            </a:r>
            <a:endParaRPr sz="1800">
              <a:latin typeface="Roboto"/>
              <a:ea typeface="Roboto"/>
              <a:cs typeface="Roboto"/>
              <a:sym typeface="Roboto"/>
            </a:endParaRPr>
          </a:p>
        </p:txBody>
      </p:sp>
      <p:sp>
        <p:nvSpPr>
          <p:cNvPr id="2116" name="Google Shape;2116;p108"/>
          <p:cNvSpPr txBox="1"/>
          <p:nvPr>
            <p:ph idx="5" type="subTitle"/>
          </p:nvPr>
        </p:nvSpPr>
        <p:spPr>
          <a:xfrm>
            <a:off x="1516636" y="4078300"/>
            <a:ext cx="6605400" cy="606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800">
                <a:solidFill>
                  <a:srgbClr val="24292E"/>
                </a:solidFill>
                <a:latin typeface="Roboto"/>
                <a:ea typeface="Roboto"/>
                <a:cs typeface="Roboto"/>
                <a:sym typeface="Roboto"/>
              </a:rPr>
              <a:t>Developing BCP/DR Recommendations for an Organization</a:t>
            </a:r>
            <a:endParaRPr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0" name="Shape 2120"/>
        <p:cNvGrpSpPr/>
        <p:nvPr/>
      </p:nvGrpSpPr>
      <p:grpSpPr>
        <a:xfrm>
          <a:off x="0" y="0"/>
          <a:ext cx="0" cy="0"/>
          <a:chOff x="0" y="0"/>
          <a:chExt cx="0" cy="0"/>
        </a:xfrm>
      </p:grpSpPr>
      <p:sp>
        <p:nvSpPr>
          <p:cNvPr id="2121" name="Google Shape;2121;p109"/>
          <p:cNvSpPr txBox="1"/>
          <p:nvPr>
            <p:ph type="title"/>
          </p:nvPr>
        </p:nvSpPr>
        <p:spPr>
          <a:xfrm>
            <a:off x="274350" y="1746150"/>
            <a:ext cx="8595300" cy="792300"/>
          </a:xfrm>
          <a:prstGeom prst="rect">
            <a:avLst/>
          </a:prstGeom>
        </p:spPr>
        <p:txBody>
          <a:bodyPr anchorCtr="0" anchor="t" bIns="91425" lIns="91425" spcFirstLastPara="1" rIns="91425" wrap="square" tIns="91425">
            <a:noAutofit/>
          </a:bodyPr>
          <a:lstStyle/>
          <a:p>
            <a:pPr indent="0" lvl="0" marL="0" rtl="0" algn="ctr">
              <a:lnSpc>
                <a:spcPct val="125000"/>
              </a:lnSpc>
              <a:spcBef>
                <a:spcPts val="1800"/>
              </a:spcBef>
              <a:spcAft>
                <a:spcPts val="0"/>
              </a:spcAft>
              <a:buClr>
                <a:schemeClr val="dk1"/>
              </a:buClr>
              <a:buSzPts val="1100"/>
              <a:buFont typeface="Arial"/>
              <a:buNone/>
            </a:pPr>
            <a:r>
              <a:rPr b="1" lang="en">
                <a:solidFill>
                  <a:srgbClr val="24292E"/>
                </a:solidFill>
                <a:latin typeface="Roboto"/>
                <a:ea typeface="Roboto"/>
                <a:cs typeface="Roboto"/>
                <a:sym typeface="Roboto"/>
              </a:rPr>
              <a:t>Codifying and Enforcing Behavior with </a:t>
            </a:r>
            <a:r>
              <a:rPr b="1" lang="en">
                <a:solidFill>
                  <a:srgbClr val="24292E"/>
                </a:solidFill>
                <a:highlight>
                  <a:srgbClr val="FFFF00"/>
                </a:highlight>
                <a:latin typeface="Roboto"/>
                <a:ea typeface="Roboto"/>
                <a:cs typeface="Roboto"/>
                <a:sym typeface="Roboto"/>
              </a:rPr>
              <a:t>Policies and Procedures</a:t>
            </a:r>
            <a:endParaRPr b="1">
              <a:solidFill>
                <a:srgbClr val="24292E"/>
              </a:solidFill>
              <a:highlight>
                <a:srgbClr val="FFFF00"/>
              </a:highlight>
              <a:latin typeface="Roboto"/>
              <a:ea typeface="Roboto"/>
              <a:cs typeface="Roboto"/>
              <a:sym typeface="Roboto"/>
            </a:endParaRPr>
          </a:p>
          <a:p>
            <a:pPr indent="0" lvl="0" marL="0" rtl="0" algn="ctr">
              <a:spcBef>
                <a:spcPts val="1200"/>
              </a:spcBef>
              <a:spcAft>
                <a:spcPts val="0"/>
              </a:spcAft>
              <a:buNone/>
            </a:pPr>
            <a:r>
              <a:t/>
            </a:r>
            <a:endParaRPr/>
          </a:p>
        </p:txBody>
      </p:sp>
      <p:sp>
        <p:nvSpPr>
          <p:cNvPr id="2122" name="Google Shape;2122;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3" name="Google Shape;2123;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7" name="Shape 2127"/>
        <p:cNvGrpSpPr/>
        <p:nvPr/>
      </p:nvGrpSpPr>
      <p:grpSpPr>
        <a:xfrm>
          <a:off x="0" y="0"/>
          <a:ext cx="0" cy="0"/>
          <a:chOff x="0" y="0"/>
          <a:chExt cx="0" cy="0"/>
        </a:xfrm>
      </p:grpSpPr>
      <p:sp>
        <p:nvSpPr>
          <p:cNvPr id="2128" name="Google Shape;2128;p110"/>
          <p:cNvSpPr txBox="1"/>
          <p:nvPr>
            <p:ph type="title"/>
          </p:nvPr>
        </p:nvSpPr>
        <p:spPr>
          <a:xfrm>
            <a:off x="2517950" y="11148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800"/>
              <a:t>Review:</a:t>
            </a:r>
            <a:br>
              <a:rPr b="1" i="1" lang="en"/>
            </a:br>
            <a:br>
              <a:rPr lang="en" sz="1600"/>
            </a:br>
            <a:r>
              <a:rPr lang="en" sz="1600"/>
              <a:t>This week we developed </a:t>
            </a:r>
            <a:r>
              <a:rPr lang="en" sz="1600">
                <a:solidFill>
                  <a:srgbClr val="24292E"/>
                </a:solidFill>
              </a:rPr>
              <a:t>a training plan to improve </a:t>
            </a:r>
            <a:r>
              <a:rPr i="1" lang="en" sz="1600">
                <a:solidFill>
                  <a:srgbClr val="24292E"/>
                </a:solidFill>
              </a:rPr>
              <a:t>GeldCorp's</a:t>
            </a:r>
            <a:r>
              <a:rPr lang="en" sz="1600">
                <a:solidFill>
                  <a:srgbClr val="24292E"/>
                </a:solidFill>
              </a:rPr>
              <a:t> security culture. </a:t>
            </a:r>
            <a:endParaRPr sz="1600">
              <a:solidFill>
                <a:srgbClr val="24292E"/>
              </a:solidFill>
            </a:endParaRPr>
          </a:p>
          <a:p>
            <a:pPr indent="0" lvl="0" marL="0" rtl="0" algn="l">
              <a:spcBef>
                <a:spcPts val="0"/>
              </a:spcBef>
              <a:spcAft>
                <a:spcPts val="0"/>
              </a:spcAft>
              <a:buNone/>
            </a:pPr>
            <a:r>
              <a:t/>
            </a:r>
            <a:endParaRPr sz="1600">
              <a:solidFill>
                <a:srgbClr val="24292E"/>
              </a:solidFill>
            </a:endParaRPr>
          </a:p>
          <a:p>
            <a:pPr indent="0" lvl="0" marL="0" rtl="0" algn="l">
              <a:spcBef>
                <a:spcPts val="0"/>
              </a:spcBef>
              <a:spcAft>
                <a:spcPts val="0"/>
              </a:spcAft>
              <a:buNone/>
            </a:pPr>
            <a:r>
              <a:rPr lang="en" sz="1600">
                <a:solidFill>
                  <a:srgbClr val="24292E"/>
                </a:solidFill>
              </a:rPr>
              <a:t>This training plan was meant to protect the organization by changing employee </a:t>
            </a:r>
            <a:r>
              <a:rPr i="1" lang="en" sz="1600">
                <a:solidFill>
                  <a:srgbClr val="24292E"/>
                </a:solidFill>
              </a:rPr>
              <a:t>behavior</a:t>
            </a:r>
            <a:r>
              <a:rPr lang="en" sz="1600">
                <a:solidFill>
                  <a:srgbClr val="24292E"/>
                </a:solidFill>
              </a:rPr>
              <a:t>.</a:t>
            </a:r>
            <a:endParaRPr sz="1600">
              <a:solidFill>
                <a:srgbClr val="24292E"/>
              </a:solidFill>
            </a:endParaRPr>
          </a:p>
          <a:p>
            <a:pPr indent="0" lvl="0" marL="0" rtl="0" algn="l">
              <a:spcBef>
                <a:spcPts val="0"/>
              </a:spcBef>
              <a:spcAft>
                <a:spcPts val="0"/>
              </a:spcAft>
              <a:buNone/>
            </a:pPr>
            <a:r>
              <a:t/>
            </a:r>
            <a:endParaRPr sz="1600">
              <a:solidFill>
                <a:srgbClr val="24292E"/>
              </a:solidFill>
            </a:endParaRPr>
          </a:p>
          <a:p>
            <a:pPr indent="0" lvl="0" marL="0" rtl="0" algn="l">
              <a:lnSpc>
                <a:spcPct val="115000"/>
              </a:lnSpc>
              <a:spcBef>
                <a:spcPts val="300"/>
              </a:spcBef>
              <a:spcAft>
                <a:spcPts val="1200"/>
              </a:spcAft>
              <a:buNone/>
            </a:pPr>
            <a:r>
              <a:rPr lang="en" sz="1600">
                <a:solidFill>
                  <a:srgbClr val="24292E"/>
                </a:solidFill>
              </a:rPr>
              <a:t>It defined  the  </a:t>
            </a:r>
            <a:r>
              <a:rPr b="1" lang="en" sz="1600">
                <a:solidFill>
                  <a:srgbClr val="24292E"/>
                </a:solidFill>
              </a:rPr>
              <a:t>policy </a:t>
            </a:r>
            <a:r>
              <a:rPr lang="en" sz="1600">
                <a:solidFill>
                  <a:srgbClr val="24292E"/>
                </a:solidFill>
              </a:rPr>
              <a:t>or“right behavior”; i.e. what employees </a:t>
            </a:r>
            <a:r>
              <a:rPr i="1" lang="en" sz="1600">
                <a:solidFill>
                  <a:srgbClr val="24292E"/>
                </a:solidFill>
              </a:rPr>
              <a:t>should</a:t>
            </a:r>
            <a:r>
              <a:rPr lang="en" sz="1600">
                <a:solidFill>
                  <a:srgbClr val="24292E"/>
                </a:solidFill>
              </a:rPr>
              <a:t> do when faced with suspicious links</a:t>
            </a:r>
            <a:endParaRPr sz="1600"/>
          </a:p>
        </p:txBody>
      </p:sp>
      <p:sp>
        <p:nvSpPr>
          <p:cNvPr id="2129" name="Google Shape;2129;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0" name="Google Shape;2130;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111"/>
          <p:cNvSpPr txBox="1"/>
          <p:nvPr>
            <p:ph idx="1"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a:solidFill>
                  <a:srgbClr val="24292E"/>
                </a:solidFill>
              </a:rPr>
              <a:t>Organizations use</a:t>
            </a:r>
            <a:r>
              <a:rPr b="1" lang="en">
                <a:solidFill>
                  <a:srgbClr val="980000"/>
                </a:solidFill>
              </a:rPr>
              <a:t> policies </a:t>
            </a:r>
            <a:r>
              <a:rPr lang="en">
                <a:solidFill>
                  <a:srgbClr val="24292E"/>
                </a:solidFill>
              </a:rPr>
              <a:t>to define standards for behavior and operations.</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Each individual policy is just one rule amongst many. In practice, organizations will have many policies to support a given goal. For example, a company must have many security policies in place to protect its data.</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Guidelines for which kinds of policies an organization should have in place are called </a:t>
            </a:r>
            <a:r>
              <a:rPr lang="en">
                <a:solidFill>
                  <a:srgbClr val="980000"/>
                </a:solidFill>
              </a:rPr>
              <a:t>governance frameworks. </a:t>
            </a:r>
            <a:endParaRPr>
              <a:solidFill>
                <a:srgbClr val="980000"/>
              </a:solidFill>
            </a:endParaRPr>
          </a:p>
          <a:p>
            <a:pPr indent="0" lvl="0" marL="0" rtl="0" algn="l">
              <a:lnSpc>
                <a:spcPct val="115000"/>
              </a:lnSpc>
              <a:spcBef>
                <a:spcPts val="1200"/>
              </a:spcBef>
              <a:spcAft>
                <a:spcPts val="0"/>
              </a:spcAft>
              <a:buNone/>
            </a:pPr>
            <a:r>
              <a:rPr lang="en">
                <a:solidFill>
                  <a:srgbClr val="24292E"/>
                </a:solidFill>
              </a:rPr>
              <a:t>Governance frameworks describe which guarantees a company must provide to remain compliant with federal regulations and industry standards.</a:t>
            </a:r>
            <a:endParaRPr>
              <a:solidFill>
                <a:srgbClr val="24292E"/>
              </a:solidFill>
            </a:endParaRPr>
          </a:p>
          <a:p>
            <a:pPr indent="0" lvl="0" marL="0" rtl="0" algn="l">
              <a:lnSpc>
                <a:spcPct val="115000"/>
              </a:lnSpc>
              <a:spcBef>
                <a:spcPts val="1200"/>
              </a:spcBef>
              <a:spcAft>
                <a:spcPts val="1200"/>
              </a:spcAft>
              <a:buNone/>
            </a:pPr>
            <a:r>
              <a:rPr lang="en">
                <a:solidFill>
                  <a:srgbClr val="980000"/>
                </a:solidFill>
              </a:rPr>
              <a:t>Audit</a:t>
            </a:r>
            <a:r>
              <a:rPr lang="en">
                <a:solidFill>
                  <a:srgbClr val="24292E"/>
                </a:solidFill>
              </a:rPr>
              <a:t> is the process of checking whether an organization is </a:t>
            </a:r>
            <a:r>
              <a:rPr lang="en">
                <a:solidFill>
                  <a:srgbClr val="980000"/>
                </a:solidFill>
              </a:rPr>
              <a:t>compliant </a:t>
            </a:r>
            <a:r>
              <a:rPr lang="en">
                <a:solidFill>
                  <a:srgbClr val="24292E"/>
                </a:solidFill>
              </a:rPr>
              <a:t>with a given framework or guideline</a:t>
            </a:r>
            <a:endParaRPr/>
          </a:p>
        </p:txBody>
      </p:sp>
      <p:sp>
        <p:nvSpPr>
          <p:cNvPr id="2136" name="Google Shape;2136;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7" name="Google Shape;2137;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Policy &lt;&gt; Frameworks &lt;&gt; Compliance &lt;&gt; Audits</a:t>
            </a:r>
            <a:endParaRPr/>
          </a:p>
        </p:txBody>
      </p:sp>
      <p:sp>
        <p:nvSpPr>
          <p:cNvPr id="2138" name="Google Shape;2138;p111"/>
          <p:cNvSpPr txBox="1"/>
          <p:nvPr>
            <p:ph idx="2"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How are they connected? </a:t>
            </a:r>
            <a:endParaRPr/>
          </a:p>
        </p:txBody>
      </p:sp>
      <p:sp>
        <p:nvSpPr>
          <p:cNvPr id="2139" name="Google Shape;2139;p11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2140" name="Google Shape;2140;p11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